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sldIdLst>
    <p:sldId id="256" r:id="rId2"/>
    <p:sldId id="274" r:id="rId3"/>
    <p:sldId id="303" r:id="rId4"/>
    <p:sldId id="291" r:id="rId5"/>
    <p:sldId id="302" r:id="rId6"/>
    <p:sldId id="283" r:id="rId7"/>
    <p:sldId id="301" r:id="rId8"/>
    <p:sldId id="296" r:id="rId9"/>
    <p:sldId id="297" r:id="rId10"/>
    <p:sldId id="289" r:id="rId11"/>
    <p:sldId id="298" r:id="rId12"/>
    <p:sldId id="299" r:id="rId13"/>
    <p:sldId id="300"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DD6E0F2-3202-324F-97CF-15CC1567C0FE}">
          <p14:sldIdLst>
            <p14:sldId id="256"/>
          </p14:sldIdLst>
        </p14:section>
        <p14:section name="Minnesota's Transition Framework" id="{675B5527-31FA-A844-AC03-0E0F03F471FE}">
          <p14:sldIdLst>
            <p14:sldId id="274"/>
            <p14:sldId id="303"/>
            <p14:sldId id="291"/>
            <p14:sldId id="302"/>
          </p14:sldIdLst>
        </p14:section>
        <p14:section name="Elements of the Framework" id="{BBAD12E5-326A-A54C-AA6B-E9D9914F3161}">
          <p14:sldIdLst>
            <p14:sldId id="283"/>
            <p14:sldId id="301"/>
            <p14:sldId id="296"/>
            <p14:sldId id="297"/>
          </p14:sldIdLst>
        </p14:section>
        <p14:section name="The Youth in Transition Toolkit" id="{4505B1E3-6AE6-5848-A50D-8B3DD83E591E}">
          <p14:sldIdLst>
            <p14:sldId id="289"/>
            <p14:sldId id="298"/>
            <p14:sldId id="299"/>
            <p14:sldId id="300"/>
          </p14:sldIdLst>
        </p14:section>
        <p14:section name="Conclusion—Outcomes for youth" id="{352277DE-FB8A-1040-A9F7-209D39BF8393}">
          <p14:sldIdLst>
            <p14:sldId id="284"/>
          </p14:sldIdLst>
        </p14:section>
      </p14:sectionLst>
    </p:ext>
    <p:ext uri="{EFAFB233-063F-42B5-8137-9DF3F51BA10A}">
      <p15:sldGuideLst xmlns:p15="http://schemas.microsoft.com/office/powerpoint/2012/main">
        <p15:guide id="1" orient="horz" pos="4152" userDrawn="1">
          <p15:clr>
            <a:srgbClr val="A4A3A4"/>
          </p15:clr>
        </p15:guide>
        <p15:guide id="2" pos="7272" userDrawn="1">
          <p15:clr>
            <a:srgbClr val="A4A3A4"/>
          </p15:clr>
        </p15:guide>
        <p15:guide id="3" orient="horz" pos="3780" userDrawn="1">
          <p15:clr>
            <a:srgbClr val="A4A3A4"/>
          </p15:clr>
        </p15:guide>
        <p15:guide id="4" orient="horz" pos="1272" userDrawn="1">
          <p15:clr>
            <a:srgbClr val="A4A3A4"/>
          </p15:clr>
        </p15:guide>
        <p15:guide id="5" orient="horz" pos="924" userDrawn="1">
          <p15:clr>
            <a:srgbClr val="A4A3A4"/>
          </p15:clr>
        </p15:guide>
        <p15:guide id="6" orient="horz" pos="2568" userDrawn="1">
          <p15:clr>
            <a:srgbClr val="A4A3A4"/>
          </p15:clr>
        </p15:guide>
        <p15:guide id="7" pos="5856" userDrawn="1">
          <p15:clr>
            <a:srgbClr val="A4A3A4"/>
          </p15:clr>
        </p15:guide>
        <p15:guide id="8" orient="horz" pos="1704" userDrawn="1">
          <p15:clr>
            <a:srgbClr val="A4A3A4"/>
          </p15:clr>
        </p15:guide>
        <p15:guide id="9" orient="horz" pos="2064" userDrawn="1">
          <p15:clr>
            <a:srgbClr val="A4A3A4"/>
          </p15:clr>
        </p15:guide>
        <p15:guide id="10" orient="horz" pos="2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2E5"/>
    <a:srgbClr val="E3EBED"/>
    <a:srgbClr val="FFC845"/>
    <a:srgbClr val="FACA56"/>
    <a:srgbClr val="D9E3E5"/>
    <a:srgbClr val="DAE3E6"/>
    <a:srgbClr val="D9E4E6"/>
    <a:srgbClr val="DCE4E6"/>
    <a:srgbClr val="A9C0C1"/>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91361"/>
  </p:normalViewPr>
  <p:slideViewPr>
    <p:cSldViewPr snapToGrid="0" snapToObjects="1" showGuides="1">
      <p:cViewPr varScale="1">
        <p:scale>
          <a:sx n="112" d="100"/>
          <a:sy n="112" d="100"/>
        </p:scale>
        <p:origin x="848" y="184"/>
      </p:cViewPr>
      <p:guideLst>
        <p:guide orient="horz" pos="4152"/>
        <p:guide pos="7272"/>
        <p:guide orient="horz" pos="3780"/>
        <p:guide orient="horz" pos="1272"/>
        <p:guide orient="horz" pos="924"/>
        <p:guide orient="horz" pos="2568"/>
        <p:guide pos="5856"/>
        <p:guide orient="horz" pos="1704"/>
        <p:guide orient="horz" pos="2064"/>
        <p:guide orient="horz" pos="2364"/>
      </p:guideLst>
    </p:cSldViewPr>
  </p:slideViewPr>
  <p:outlineViewPr>
    <p:cViewPr>
      <p:scale>
        <a:sx n="33" d="100"/>
        <a:sy n="33" d="100"/>
      </p:scale>
      <p:origin x="0" y="-4728"/>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EDE89-554B-7B42-B092-853EED4FD82F}" type="datetimeFigureOut">
              <a:rPr lang="en-US" smtClean="0"/>
              <a:t>8/19/24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6FA47-9006-4E4E-8114-269C8C4A06EB}" type="slidenum">
              <a:rPr lang="en-US" smtClean="0"/>
              <a:t>‹#›</a:t>
            </a:fld>
            <a:endParaRPr lang="en-US" dirty="0"/>
          </a:p>
        </p:txBody>
      </p:sp>
    </p:spTree>
    <p:extLst>
      <p:ext uri="{BB962C8B-B14F-4D97-AF65-F5344CB8AC3E}">
        <p14:creationId xmlns:p14="http://schemas.microsoft.com/office/powerpoint/2010/main" val="41550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 delete)</a:t>
            </a:r>
            <a:r>
              <a:rPr lang="en-US" baseline="0" dirty="0"/>
              <a:t> group name and date</a:t>
            </a:r>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0</a:t>
            </a:fld>
            <a:endParaRPr lang="en-US" dirty="0"/>
          </a:p>
        </p:txBody>
      </p:sp>
    </p:spTree>
    <p:extLst>
      <p:ext uri="{BB962C8B-B14F-4D97-AF65-F5344CB8AC3E}">
        <p14:creationId xmlns:p14="http://schemas.microsoft.com/office/powerpoint/2010/main" val="319178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the support of E1MN, the toolkit is hosted and maintained by Disability Hub MN</a:t>
            </a:r>
            <a:r>
              <a:rPr lang="en-US" sz="1200" b="0" dirty="0"/>
              <a:t>—a statewide resource network for Minnesotans with disabilities and the people who support them.</a:t>
            </a:r>
          </a:p>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9</a:t>
            </a:fld>
            <a:endParaRPr lang="en-US" dirty="0"/>
          </a:p>
        </p:txBody>
      </p:sp>
    </p:spTree>
    <p:extLst>
      <p:ext uri="{BB962C8B-B14F-4D97-AF65-F5344CB8AC3E}">
        <p14:creationId xmlns:p14="http://schemas.microsoft.com/office/powerpoint/2010/main" val="106730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to this page: https://</a:t>
            </a:r>
            <a:r>
              <a:rPr lang="en-US" dirty="0" err="1"/>
              <a:t>disabilityhubmn.org</a:t>
            </a:r>
            <a:r>
              <a:rPr lang="en-US" dirty="0"/>
              <a:t>/for-professionals/youth-in-transition/</a:t>
            </a:r>
            <a:r>
              <a:rPr lang="en-US" dirty="0" err="1"/>
              <a:t>minnesota</a:t>
            </a:r>
            <a:r>
              <a:rPr lang="en-US" dirty="0"/>
              <a:t>-s-youth-in-transition-framework/</a:t>
            </a:r>
          </a:p>
        </p:txBody>
      </p:sp>
      <p:sp>
        <p:nvSpPr>
          <p:cNvPr id="4" name="Slide Number Placeholder 3"/>
          <p:cNvSpPr>
            <a:spLocks noGrp="1"/>
          </p:cNvSpPr>
          <p:nvPr>
            <p:ph type="sldNum" sz="quarter" idx="5"/>
          </p:nvPr>
        </p:nvSpPr>
        <p:spPr/>
        <p:txBody>
          <a:bodyPr/>
          <a:lstStyle/>
          <a:p>
            <a:fld id="{14B6FA47-9006-4E4E-8114-269C8C4A06EB}" type="slidenum">
              <a:rPr lang="en-US" smtClean="0"/>
              <a:t>10</a:t>
            </a:fld>
            <a:endParaRPr lang="en-US" dirty="0"/>
          </a:p>
        </p:txBody>
      </p:sp>
    </p:spTree>
    <p:extLst>
      <p:ext uri="{BB962C8B-B14F-4D97-AF65-F5344CB8AC3E}">
        <p14:creationId xmlns:p14="http://schemas.microsoft.com/office/powerpoint/2010/main" val="75013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to this page: https://disabilityhubmn.org/for-professionals/youth-in-transition/minnesota-s-youth-in-transition-framework/resources-to-activate-you-and-your-teams</a:t>
            </a:r>
          </a:p>
        </p:txBody>
      </p:sp>
      <p:sp>
        <p:nvSpPr>
          <p:cNvPr id="4" name="Slide Number Placeholder 3"/>
          <p:cNvSpPr>
            <a:spLocks noGrp="1"/>
          </p:cNvSpPr>
          <p:nvPr>
            <p:ph type="sldNum" sz="quarter" idx="5"/>
          </p:nvPr>
        </p:nvSpPr>
        <p:spPr/>
        <p:txBody>
          <a:bodyPr/>
          <a:lstStyle/>
          <a:p>
            <a:fld id="{14B6FA47-9006-4E4E-8114-269C8C4A06EB}" type="slidenum">
              <a:rPr lang="en-US" smtClean="0"/>
              <a:t>11</a:t>
            </a:fld>
            <a:endParaRPr lang="en-US" dirty="0"/>
          </a:p>
        </p:txBody>
      </p:sp>
    </p:spTree>
    <p:extLst>
      <p:ext uri="{BB962C8B-B14F-4D97-AF65-F5344CB8AC3E}">
        <p14:creationId xmlns:p14="http://schemas.microsoft.com/office/powerpoint/2010/main" val="271845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links to these pages: </a:t>
            </a:r>
          </a:p>
          <a:p>
            <a:r>
              <a:rPr lang="en-US" dirty="0"/>
              <a:t>Educate yourself: https://</a:t>
            </a:r>
            <a:r>
              <a:rPr lang="en-US" dirty="0" err="1"/>
              <a:t>disabilityhubmn.org</a:t>
            </a:r>
            <a:r>
              <a:rPr lang="en-US" dirty="0"/>
              <a:t>/for-professionals/youth-in-transition/educate-yourself/</a:t>
            </a:r>
          </a:p>
          <a:p>
            <a:r>
              <a:rPr lang="en-US" dirty="0"/>
              <a:t>Engage families: https://</a:t>
            </a:r>
            <a:r>
              <a:rPr lang="en-US" dirty="0" err="1"/>
              <a:t>disabilityhubmn.org</a:t>
            </a:r>
            <a:r>
              <a:rPr lang="en-US" dirty="0"/>
              <a:t>/for-professionals/youth-in-transition/engage-families/</a:t>
            </a:r>
          </a:p>
          <a:p>
            <a:r>
              <a:rPr lang="en-US" dirty="0"/>
              <a:t>Support Youth: https://</a:t>
            </a:r>
            <a:r>
              <a:rPr lang="en-US" dirty="0" err="1"/>
              <a:t>disabilityhubmn.org</a:t>
            </a:r>
            <a:r>
              <a:rPr lang="en-US" dirty="0"/>
              <a:t>/for-professionals/youth-in-transition/support-youth/</a:t>
            </a:r>
          </a:p>
        </p:txBody>
      </p:sp>
      <p:sp>
        <p:nvSpPr>
          <p:cNvPr id="4" name="Slide Number Placeholder 3"/>
          <p:cNvSpPr>
            <a:spLocks noGrp="1"/>
          </p:cNvSpPr>
          <p:nvPr>
            <p:ph type="sldNum" sz="quarter" idx="5"/>
          </p:nvPr>
        </p:nvSpPr>
        <p:spPr/>
        <p:txBody>
          <a:bodyPr/>
          <a:lstStyle/>
          <a:p>
            <a:fld id="{14B6FA47-9006-4E4E-8114-269C8C4A06EB}" type="slidenum">
              <a:rPr lang="en-US" smtClean="0"/>
              <a:t>12</a:t>
            </a:fld>
            <a:endParaRPr lang="en-US" dirty="0"/>
          </a:p>
        </p:txBody>
      </p:sp>
    </p:spTree>
    <p:extLst>
      <p:ext uri="{BB962C8B-B14F-4D97-AF65-F5344CB8AC3E}">
        <p14:creationId xmlns:p14="http://schemas.microsoft.com/office/powerpoint/2010/main" val="397526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13</a:t>
            </a:fld>
            <a:endParaRPr lang="en-US" dirty="0"/>
          </a:p>
        </p:txBody>
      </p:sp>
    </p:spTree>
    <p:extLst>
      <p:ext uri="{BB962C8B-B14F-4D97-AF65-F5344CB8AC3E}">
        <p14:creationId xmlns:p14="http://schemas.microsoft.com/office/powerpoint/2010/main" val="25352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Minnesota’s Youth in Transition Framework? It is a statewide Framework to guide transition professionals with a vision of how their work can impact and improve the lives of youth and their families. The Framework was developed by E1MN and transition leaders statewide.</a:t>
            </a:r>
          </a:p>
        </p:txBody>
      </p:sp>
      <p:sp>
        <p:nvSpPr>
          <p:cNvPr id="4" name="Slide Number Placeholder 3"/>
          <p:cNvSpPr>
            <a:spLocks noGrp="1"/>
          </p:cNvSpPr>
          <p:nvPr>
            <p:ph type="sldNum" sz="quarter" idx="5"/>
          </p:nvPr>
        </p:nvSpPr>
        <p:spPr/>
        <p:txBody>
          <a:bodyPr/>
          <a:lstStyle/>
          <a:p>
            <a:fld id="{14B6FA47-9006-4E4E-8114-269C8C4A06EB}" type="slidenum">
              <a:rPr lang="en-US" smtClean="0"/>
              <a:t>1</a:t>
            </a:fld>
            <a:endParaRPr lang="en-US" dirty="0"/>
          </a:p>
        </p:txBody>
      </p:sp>
    </p:spTree>
    <p:extLst>
      <p:ext uri="{BB962C8B-B14F-4D97-AF65-F5344CB8AC3E}">
        <p14:creationId xmlns:p14="http://schemas.microsoft.com/office/powerpoint/2010/main" val="60210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defines quality transition planning, empowering professionals across the state to work together toward the same outcomes for youth. These outcomes are found in the center of the Framework graphic: Best Life, In(</a:t>
            </a:r>
            <a:r>
              <a:rPr lang="en-US" dirty="0" err="1"/>
              <a:t>ter</a:t>
            </a:r>
            <a:r>
              <a:rPr lang="en-US" dirty="0"/>
              <a:t>)dependent Living, Employment and Postsecondary Education and Training.</a:t>
            </a:r>
          </a:p>
        </p:txBody>
      </p:sp>
      <p:sp>
        <p:nvSpPr>
          <p:cNvPr id="4" name="Slide Number Placeholder 3"/>
          <p:cNvSpPr>
            <a:spLocks noGrp="1"/>
          </p:cNvSpPr>
          <p:nvPr>
            <p:ph type="sldNum" sz="quarter" idx="5"/>
          </p:nvPr>
        </p:nvSpPr>
        <p:spPr/>
        <p:txBody>
          <a:bodyPr/>
          <a:lstStyle/>
          <a:p>
            <a:fld id="{14B6FA47-9006-4E4E-8114-269C8C4A06EB}" type="slidenum">
              <a:rPr lang="en-US" smtClean="0"/>
              <a:t>2</a:t>
            </a:fld>
            <a:endParaRPr lang="en-US" dirty="0"/>
          </a:p>
        </p:txBody>
      </p:sp>
    </p:spTree>
    <p:extLst>
      <p:ext uri="{BB962C8B-B14F-4D97-AF65-F5344CB8AC3E}">
        <p14:creationId xmlns:p14="http://schemas.microsoft.com/office/powerpoint/2010/main" val="395033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3</a:t>
            </a:fld>
            <a:endParaRPr lang="en-US" dirty="0"/>
          </a:p>
        </p:txBody>
      </p:sp>
    </p:spTree>
    <p:extLst>
      <p:ext uri="{BB962C8B-B14F-4D97-AF65-F5344CB8AC3E}">
        <p14:creationId xmlns:p14="http://schemas.microsoft.com/office/powerpoint/2010/main" val="136040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 use Minnesota’s Youth in Transition Framework? All transition professionals in Minnesota are asked to align their work to the Framework and strengthen their partnerships and delivery of high-quality transition programs and services. Such transition professionals include those in schools, Vocational Rehabilitation Services (VRS) / State Services for the Blind (SSB), county agencies/tribal nations, and service providers who work on programs and services such as: Special education, IEPs, and 504 plans and accommodations, Waiver case management and coordinated services and supports plans, Vocational Rehabilitation, Pre-ETS and employment plans and more.</a:t>
            </a:r>
          </a:p>
        </p:txBody>
      </p:sp>
      <p:sp>
        <p:nvSpPr>
          <p:cNvPr id="4" name="Slide Number Placeholder 3"/>
          <p:cNvSpPr>
            <a:spLocks noGrp="1"/>
          </p:cNvSpPr>
          <p:nvPr>
            <p:ph type="sldNum" sz="quarter" idx="5"/>
          </p:nvPr>
        </p:nvSpPr>
        <p:spPr/>
        <p:txBody>
          <a:bodyPr/>
          <a:lstStyle/>
          <a:p>
            <a:fld id="{14B6FA47-9006-4E4E-8114-269C8C4A06EB}" type="slidenum">
              <a:rPr lang="en-US" smtClean="0"/>
              <a:t>4</a:t>
            </a:fld>
            <a:endParaRPr lang="en-US" dirty="0"/>
          </a:p>
        </p:txBody>
      </p:sp>
    </p:spTree>
    <p:extLst>
      <p:ext uri="{BB962C8B-B14F-4D97-AF65-F5344CB8AC3E}">
        <p14:creationId xmlns:p14="http://schemas.microsoft.com/office/powerpoint/2010/main" val="299346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Minnesota’s Youth in Transition Framework is comprised of three key elements: Guiding principles, Learning expectations, and shared practices.</a:t>
            </a:r>
          </a:p>
        </p:txBody>
      </p:sp>
      <p:sp>
        <p:nvSpPr>
          <p:cNvPr id="4" name="Slide Number Placeholder 3"/>
          <p:cNvSpPr>
            <a:spLocks noGrp="1"/>
          </p:cNvSpPr>
          <p:nvPr>
            <p:ph type="sldNum" sz="quarter" idx="5"/>
          </p:nvPr>
        </p:nvSpPr>
        <p:spPr/>
        <p:txBody>
          <a:bodyPr/>
          <a:lstStyle/>
          <a:p>
            <a:fld id="{14B6FA47-9006-4E4E-8114-269C8C4A06EB}" type="slidenum">
              <a:rPr lang="en-US" smtClean="0"/>
              <a:t>5</a:t>
            </a:fld>
            <a:endParaRPr lang="en-US" dirty="0"/>
          </a:p>
        </p:txBody>
      </p:sp>
    </p:spTree>
    <p:extLst>
      <p:ext uri="{BB962C8B-B14F-4D97-AF65-F5344CB8AC3E}">
        <p14:creationId xmlns:p14="http://schemas.microsoft.com/office/powerpoint/2010/main" val="110277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key element of the Framework, guiding principles, are the beliefs that guide decisions at the system, agency and professional level. These six principles serve as the foundation for what we do and how we do it.</a:t>
            </a:r>
          </a:p>
        </p:txBody>
      </p:sp>
      <p:sp>
        <p:nvSpPr>
          <p:cNvPr id="4" name="Slide Number Placeholder 3"/>
          <p:cNvSpPr>
            <a:spLocks noGrp="1"/>
          </p:cNvSpPr>
          <p:nvPr>
            <p:ph type="sldNum" sz="quarter" idx="5"/>
          </p:nvPr>
        </p:nvSpPr>
        <p:spPr/>
        <p:txBody>
          <a:bodyPr/>
          <a:lstStyle/>
          <a:p>
            <a:fld id="{14B6FA47-9006-4E4E-8114-269C8C4A06EB}" type="slidenum">
              <a:rPr lang="en-US" smtClean="0"/>
              <a:t>6</a:t>
            </a:fld>
            <a:endParaRPr lang="en-US" dirty="0"/>
          </a:p>
        </p:txBody>
      </p:sp>
    </p:spTree>
    <p:extLst>
      <p:ext uri="{BB962C8B-B14F-4D97-AF65-F5344CB8AC3E}">
        <p14:creationId xmlns:p14="http://schemas.microsoft.com/office/powerpoint/2010/main" val="111315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key element of the Framework, learning expectations, define the topics all youth in transition in Minnesota should explore as a part of consistent, high-quality transition planning. Exploration of these topics helps students to develop the knowledge, skills and supports they need to prepare for and live the life they want in adulthood. The Framework’s learning topics are organized into four categories: My best life, In(</a:t>
            </a:r>
            <a:r>
              <a:rPr lang="en-US" dirty="0" err="1"/>
              <a:t>ter</a:t>
            </a:r>
            <a:r>
              <a:rPr lang="en-US" dirty="0"/>
              <a:t>)dependent living, Employment, and Postsecondary education and training. Note that each learning topic aligns with a specific Pre-Employment Transition Service (Pre-ETS). </a:t>
            </a:r>
          </a:p>
        </p:txBody>
      </p:sp>
      <p:sp>
        <p:nvSpPr>
          <p:cNvPr id="4" name="Slide Number Placeholder 3"/>
          <p:cNvSpPr>
            <a:spLocks noGrp="1"/>
          </p:cNvSpPr>
          <p:nvPr>
            <p:ph type="sldNum" sz="quarter" idx="5"/>
          </p:nvPr>
        </p:nvSpPr>
        <p:spPr/>
        <p:txBody>
          <a:bodyPr/>
          <a:lstStyle/>
          <a:p>
            <a:fld id="{14B6FA47-9006-4E4E-8114-269C8C4A06EB}" type="slidenum">
              <a:rPr lang="en-US" smtClean="0"/>
              <a:t>7</a:t>
            </a:fld>
            <a:endParaRPr lang="en-US" dirty="0"/>
          </a:p>
        </p:txBody>
      </p:sp>
    </p:spTree>
    <p:extLst>
      <p:ext uri="{BB962C8B-B14F-4D97-AF65-F5344CB8AC3E}">
        <p14:creationId xmlns:p14="http://schemas.microsoft.com/office/powerpoint/2010/main" val="397629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key element of the Framework, shared practices, are collective ways of working. When we all use the same practices, processes and tools, we can create consistent person-centered experiences for youth and families while optimizing the role of everyone on the youth’s transition planning team. Shared practices can result in better outcomes for youth, improve engagement by families and make the jobs of staff easier in the long run. The Framework’s shared practices are: Person-centered practices, collaborative partnerships and the youth planning process.</a:t>
            </a:r>
          </a:p>
        </p:txBody>
      </p:sp>
      <p:sp>
        <p:nvSpPr>
          <p:cNvPr id="4" name="Slide Number Placeholder 3"/>
          <p:cNvSpPr>
            <a:spLocks noGrp="1"/>
          </p:cNvSpPr>
          <p:nvPr>
            <p:ph type="sldNum" sz="quarter" idx="5"/>
          </p:nvPr>
        </p:nvSpPr>
        <p:spPr/>
        <p:txBody>
          <a:bodyPr/>
          <a:lstStyle/>
          <a:p>
            <a:fld id="{14B6FA47-9006-4E4E-8114-269C8C4A06EB}" type="slidenum">
              <a:rPr lang="en-US" smtClean="0"/>
              <a:t>8</a:t>
            </a:fld>
            <a:endParaRPr lang="en-US" dirty="0"/>
          </a:p>
        </p:txBody>
      </p:sp>
    </p:spTree>
    <p:extLst>
      <p:ext uri="{BB962C8B-B14F-4D97-AF65-F5344CB8AC3E}">
        <p14:creationId xmlns:p14="http://schemas.microsoft.com/office/powerpoint/2010/main" val="92835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81576-8A83-B64B-BC46-53254845ADA6}"/>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62B78-2139-0E45-A376-2AC65FA1A9F6}"/>
              </a:ext>
            </a:extLst>
          </p:cNvPr>
          <p:cNvSpPr>
            <a:spLocks noGrp="1"/>
          </p:cNvSpPr>
          <p:nvPr>
            <p:ph type="ctrTitle" hasCustomPrompt="1"/>
          </p:nvPr>
        </p:nvSpPr>
        <p:spPr>
          <a:xfrm>
            <a:off x="5252224" y="1601498"/>
            <a:ext cx="6536764" cy="3264623"/>
          </a:xfrm>
        </p:spPr>
        <p:txBody>
          <a:bodyPr lIns="0" tIns="91440" rIns="0" bIns="91440" anchor="t">
            <a:noAutofit/>
          </a:bodyPr>
          <a:lstStyle>
            <a:lvl1pPr algn="l">
              <a:lnSpc>
                <a:spcPts val="6300"/>
              </a:lnSpc>
              <a:defRPr sz="6600" b="1" cap="all" baseline="0">
                <a:solidFill>
                  <a:schemeClr val="tx1"/>
                </a:solidFill>
                <a:latin typeface="+mn-lt"/>
              </a:defRPr>
            </a:lvl1pPr>
          </a:lstStyle>
          <a:p>
            <a:r>
              <a:rPr lang="en-US" dirty="0"/>
              <a:t>DHS-DSD + </a:t>
            </a:r>
            <a:br>
              <a:rPr lang="en-US" dirty="0"/>
            </a:br>
            <a:r>
              <a:rPr lang="en-US" dirty="0"/>
              <a:t>MDE +</a:t>
            </a:r>
            <a:br>
              <a:rPr lang="en-US" dirty="0"/>
            </a:br>
            <a:r>
              <a:rPr lang="en-US" dirty="0"/>
              <a:t>DEED-VRS/SSB</a:t>
            </a:r>
          </a:p>
        </p:txBody>
      </p:sp>
      <p:sp>
        <p:nvSpPr>
          <p:cNvPr id="3" name="Subtitle 2">
            <a:extLst>
              <a:ext uri="{FF2B5EF4-FFF2-40B4-BE49-F238E27FC236}">
                <a16:creationId xmlns:a16="http://schemas.microsoft.com/office/drawing/2014/main" id="{6C11B058-A814-0646-AFAF-EAC382D9545B}"/>
              </a:ext>
            </a:extLst>
          </p:cNvPr>
          <p:cNvSpPr>
            <a:spLocks noGrp="1"/>
          </p:cNvSpPr>
          <p:nvPr>
            <p:ph type="subTitle" idx="1" hasCustomPrompt="1"/>
          </p:nvPr>
        </p:nvSpPr>
        <p:spPr>
          <a:xfrm>
            <a:off x="5260691" y="4346897"/>
            <a:ext cx="5932826" cy="1056924"/>
          </a:xfrm>
        </p:spPr>
        <p:txBody>
          <a:bodyPr lIns="0" rIns="0">
            <a:noAutofit/>
          </a:bodyPr>
          <a:lstStyle>
            <a:lvl1pPr marL="0" indent="0" algn="l">
              <a:lnSpc>
                <a:spcPts val="2200"/>
              </a:lnSpc>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State-Agency Partnership Advancing Employment First</a:t>
            </a:r>
          </a:p>
        </p:txBody>
      </p:sp>
      <p:cxnSp>
        <p:nvCxnSpPr>
          <p:cNvPr id="8" name="Straight Connector 7">
            <a:extLst>
              <a:ext uri="{FF2B5EF4-FFF2-40B4-BE49-F238E27FC236}">
                <a16:creationId xmlns:a16="http://schemas.microsoft.com/office/drawing/2014/main" id="{0A9EE719-94C1-AB4F-AF0C-9EF90744AB67}"/>
              </a:ext>
              <a:ext uri="{C183D7F6-B498-43B3-948B-1728B52AA6E4}">
                <adec:decorative xmlns:adec="http://schemas.microsoft.com/office/drawing/2017/decorative" val="1"/>
              </a:ext>
            </a:extLst>
          </p:cNvPr>
          <p:cNvCxnSpPr>
            <a:cxnSpLocks/>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6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916725"/>
            <a:ext cx="8502161" cy="3779013"/>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8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9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2" y="1916725"/>
            <a:ext cx="3726610" cy="3779013"/>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700" b="0">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89B2C18-F017-37E3-8727-CA4384342D9A}"/>
              </a:ext>
            </a:extLst>
          </p:cNvPr>
          <p:cNvSpPr>
            <a:spLocks noGrp="1"/>
          </p:cNvSpPr>
          <p:nvPr>
            <p:ph idx="13"/>
          </p:nvPr>
        </p:nvSpPr>
        <p:spPr>
          <a:xfrm>
            <a:off x="4953000" y="1916725"/>
            <a:ext cx="3726610" cy="3779013"/>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700" b="0">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380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2" y="2693104"/>
            <a:ext cx="2045898" cy="2922694"/>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8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8FA32ED5-2049-918D-5A9D-912CDF6BE1FA}"/>
              </a:ext>
            </a:extLst>
          </p:cNvPr>
          <p:cNvSpPr>
            <a:spLocks noGrp="1"/>
          </p:cNvSpPr>
          <p:nvPr>
            <p:ph idx="13"/>
          </p:nvPr>
        </p:nvSpPr>
        <p:spPr>
          <a:xfrm>
            <a:off x="3293853" y="2693104"/>
            <a:ext cx="2045898" cy="2922694"/>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8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D27E2BC-ACF4-6780-702C-1DB6C4B8746A}"/>
              </a:ext>
            </a:extLst>
          </p:cNvPr>
          <p:cNvSpPr>
            <a:spLocks noGrp="1"/>
          </p:cNvSpPr>
          <p:nvPr>
            <p:ph idx="14"/>
          </p:nvPr>
        </p:nvSpPr>
        <p:spPr>
          <a:xfrm>
            <a:off x="5713567" y="2693104"/>
            <a:ext cx="2045898" cy="2922694"/>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8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88C4FD7-773A-0F39-4921-AA022F71B868}"/>
              </a:ext>
            </a:extLst>
          </p:cNvPr>
          <p:cNvSpPr>
            <a:spLocks noGrp="1"/>
          </p:cNvSpPr>
          <p:nvPr>
            <p:ph idx="15"/>
          </p:nvPr>
        </p:nvSpPr>
        <p:spPr>
          <a:xfrm>
            <a:off x="8093018" y="2693104"/>
            <a:ext cx="2045898" cy="2922694"/>
          </a:xfrm>
        </p:spPr>
        <p:txBody>
          <a:bodyPr lIns="0" tIns="0" rIns="0" bIns="0">
            <a:noAutofit/>
          </a:bodyPr>
          <a:lstStyle>
            <a:lvl1pPr marL="0" indent="0">
              <a:lnSpc>
                <a:spcPts val="2300"/>
              </a:lnSpc>
              <a:spcBef>
                <a:spcPts val="1200"/>
              </a:spcBef>
              <a:buFontTx/>
              <a:buNone/>
              <a:defRPr sz="1800" b="1"/>
            </a:lvl1pPr>
            <a:lvl2pPr marL="177800" indent="-177800">
              <a:lnSpc>
                <a:spcPts val="2300"/>
              </a:lnSpc>
              <a:spcBef>
                <a:spcPts val="1400"/>
              </a:spcBef>
              <a:tabLst/>
              <a:defRPr sz="18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1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IT 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F3702-A5BD-E1FD-E6C5-E42DE18A8171}"/>
              </a:ext>
              <a:ext uri="{C183D7F6-B498-43B3-948B-1728B52AA6E4}">
                <adec:decorative xmlns:adec="http://schemas.microsoft.com/office/drawing/2017/decorative" val="1"/>
              </a:ext>
            </a:extLst>
          </p:cNvPr>
          <p:cNvSpPr/>
          <p:nvPr userDrawn="1"/>
        </p:nvSpPr>
        <p:spPr>
          <a:xfrm>
            <a:off x="0" y="1"/>
            <a:ext cx="6389225" cy="6007606"/>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183E885-F8D9-F313-05F8-0513928EBBE4}"/>
              </a:ext>
              <a:ext uri="{C183D7F6-B498-43B3-948B-1728B52AA6E4}">
                <adec:decorative xmlns:adec="http://schemas.microsoft.com/office/drawing/2017/decorative" val="1"/>
              </a:ext>
            </a:extLst>
          </p:cNvPr>
          <p:cNvSpPr/>
          <p:nvPr userDrawn="1"/>
        </p:nvSpPr>
        <p:spPr>
          <a:xfrm flipV="1">
            <a:off x="0" y="-2"/>
            <a:ext cx="420624" cy="6007608"/>
          </a:xfrm>
          <a:prstGeom prst="rect">
            <a:avLst/>
          </a:prstGeom>
          <a:gradFill>
            <a:gsLst>
              <a:gs pos="0">
                <a:schemeClr val="accent2"/>
              </a:gs>
              <a:gs pos="50000">
                <a:schemeClr val="accent3"/>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1449002"/>
            <a:ext cx="5181599" cy="169517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3135089"/>
            <a:ext cx="5181599" cy="256064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6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9FF3AD-DFB2-1D4C-A2B4-646A34DBC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EAC319B-9B3A-F540-9536-5755590B04FE}" type="slidenum">
              <a:rPr lang="en-US" smtClean="0"/>
              <a:pPr/>
              <a:t>‹#›</a:t>
            </a:fld>
            <a:endParaRPr lang="en-US" dirty="0"/>
          </a:p>
        </p:txBody>
      </p:sp>
      <p:sp>
        <p:nvSpPr>
          <p:cNvPr id="2" name="Title Placeholder 1">
            <a:extLst>
              <a:ext uri="{FF2B5EF4-FFF2-40B4-BE49-F238E27FC236}">
                <a16:creationId xmlns:a16="http://schemas.microsoft.com/office/drawing/2014/main" id="{AFB79237-C932-B847-9717-F75EFADFD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D8552-5F66-2C49-9687-57C2C8B13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BB9638E-6396-1D4C-896B-459F0D46C07D}"/>
              </a:ext>
              <a:ext uri="{C183D7F6-B498-43B3-948B-1728B52AA6E4}">
                <adec:decorative xmlns:adec="http://schemas.microsoft.com/office/drawing/2017/decorative" val="1"/>
              </a:ext>
            </a:extLst>
          </p:cNvPr>
          <p:cNvSpPr/>
          <p:nvPr userDrawn="1"/>
        </p:nvSpPr>
        <p:spPr>
          <a:xfrm>
            <a:off x="0" y="6053328"/>
            <a:ext cx="12192000" cy="804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State of Minnesota logo">
            <a:extLst>
              <a:ext uri="{FF2B5EF4-FFF2-40B4-BE49-F238E27FC236}">
                <a16:creationId xmlns:a16="http://schemas.microsoft.com/office/drawing/2014/main" id="{8EF56AC9-C647-9B48-8BD5-E8E801D4C7D6}"/>
              </a:ext>
            </a:extLst>
          </p:cNvPr>
          <p:cNvPicPr>
            <a:picLocks noChangeAspect="1"/>
          </p:cNvPicPr>
          <p:nvPr userDrawn="1"/>
        </p:nvPicPr>
        <p:blipFill>
          <a:blip r:embed="rId7"/>
          <a:stretch>
            <a:fillRect/>
          </a:stretch>
        </p:blipFill>
        <p:spPr>
          <a:xfrm>
            <a:off x="640441" y="6353156"/>
            <a:ext cx="2139696" cy="234348"/>
          </a:xfrm>
          <a:prstGeom prst="rect">
            <a:avLst/>
          </a:prstGeom>
        </p:spPr>
      </p:pic>
    </p:spTree>
    <p:extLst>
      <p:ext uri="{BB962C8B-B14F-4D97-AF65-F5344CB8AC3E}">
        <p14:creationId xmlns:p14="http://schemas.microsoft.com/office/powerpoint/2010/main" val="409946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6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7" userDrawn="1">
          <p15:clr>
            <a:srgbClr val="F26B43"/>
          </p15:clr>
        </p15:guide>
        <p15:guide id="2" pos="3840" userDrawn="1">
          <p15:clr>
            <a:srgbClr val="F26B43"/>
          </p15:clr>
        </p15:guide>
        <p15:guide id="3" pos="384" userDrawn="1">
          <p15:clr>
            <a:srgbClr val="F26B43"/>
          </p15:clr>
        </p15:guide>
        <p15:guide id="4" pos="576" userDrawn="1">
          <p15:clr>
            <a:srgbClr val="F26B43"/>
          </p15:clr>
        </p15:guide>
        <p15:guide id="5" orient="horz" pos="950" userDrawn="1">
          <p15:clr>
            <a:srgbClr val="F26B43"/>
          </p15:clr>
        </p15:guide>
        <p15:guide id="6"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isabilityhubmn.org/YIT-toolki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isabilityhubmn.org/for-professionals/youth-in-transition/educate-yourself/e1mn-partnership/#article-star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A5FC0F3-7E4F-A644-85C5-9020424FA8AF}"/>
              </a:ext>
            </a:extLst>
          </p:cNvPr>
          <p:cNvSpPr>
            <a:spLocks noGrp="1"/>
          </p:cNvSpPr>
          <p:nvPr>
            <p:ph type="ctrTitle"/>
          </p:nvPr>
        </p:nvSpPr>
        <p:spPr>
          <a:xfrm>
            <a:off x="5560565" y="1088880"/>
            <a:ext cx="6536764" cy="3264623"/>
          </a:xfrm>
        </p:spPr>
        <p:txBody>
          <a:bodyPr/>
          <a:lstStyle/>
          <a:p>
            <a:r>
              <a:rPr lang="en-US" dirty="0"/>
              <a:t>Minnesota’s Youth in Transition Framework</a:t>
            </a:r>
          </a:p>
        </p:txBody>
      </p:sp>
      <p:sp>
        <p:nvSpPr>
          <p:cNvPr id="3" name="Subtitle 2">
            <a:extLst>
              <a:ext uri="{FF2B5EF4-FFF2-40B4-BE49-F238E27FC236}">
                <a16:creationId xmlns:a16="http://schemas.microsoft.com/office/drawing/2014/main" id="{9F03156A-FB91-0D47-B059-033B5BB53982}"/>
              </a:ext>
            </a:extLst>
          </p:cNvPr>
          <p:cNvSpPr>
            <a:spLocks noGrp="1"/>
          </p:cNvSpPr>
          <p:nvPr>
            <p:ph type="subTitle" idx="1"/>
          </p:nvPr>
        </p:nvSpPr>
        <p:spPr>
          <a:xfrm>
            <a:off x="5569032" y="4570008"/>
            <a:ext cx="5932826" cy="1056924"/>
          </a:xfrm>
        </p:spPr>
        <p:txBody>
          <a:bodyPr/>
          <a:lstStyle/>
          <a:p>
            <a:r>
              <a:rPr lang="en-US" dirty="0"/>
              <a:t>A Presentation to XYZ Group</a:t>
            </a:r>
            <a:br>
              <a:rPr lang="en-US" dirty="0"/>
            </a:br>
            <a:r>
              <a:rPr lang="en-US" b="0" dirty="0"/>
              <a:t>September 1, 2024</a:t>
            </a:r>
          </a:p>
        </p:txBody>
      </p:sp>
      <p:pic>
        <p:nvPicPr>
          <p:cNvPr id="6" name="Picture 5" descr="A circular graphic depicting the Minnesota Youth in Transition framework. In the center of the graphic are the words: youth in transition. Four circles surround it to represent the youth outcomes. Best life, outcomes: use skills to envision and advocate for their best life. Employment, outcomes: find competitive, integrated work they enjoy. Postsecondary education and training, outcomes: obtain industry-recognized credentials. In(ter)dependent living, outcomes: manage adult life within their community. An outer ring encircles everything with the words: guiding principles, learning expectations and shared practices.">
            <a:extLst>
              <a:ext uri="{FF2B5EF4-FFF2-40B4-BE49-F238E27FC236}">
                <a16:creationId xmlns:a16="http://schemas.microsoft.com/office/drawing/2014/main" id="{721E40CC-2ADB-7291-FA2E-584EC902BD72}"/>
              </a:ext>
            </a:extLst>
          </p:cNvPr>
          <p:cNvPicPr>
            <a:picLocks noChangeAspect="1"/>
          </p:cNvPicPr>
          <p:nvPr/>
        </p:nvPicPr>
        <p:blipFill>
          <a:blip r:embed="rId3"/>
          <a:srcRect/>
          <a:stretch/>
        </p:blipFill>
        <p:spPr>
          <a:xfrm>
            <a:off x="805731" y="979630"/>
            <a:ext cx="4102733" cy="4102733"/>
          </a:xfrm>
          <a:prstGeom prst="rect">
            <a:avLst/>
          </a:prstGeom>
          <a:effectLst>
            <a:outerShdw blurRad="127000" sx="102000" sy="102000" algn="ctr" rotWithShape="0">
              <a:schemeClr val="tx1">
                <a:alpha val="40000"/>
              </a:schemeClr>
            </a:outerShdw>
          </a:effectLst>
        </p:spPr>
      </p:pic>
    </p:spTree>
    <p:extLst>
      <p:ext uri="{BB962C8B-B14F-4D97-AF65-F5344CB8AC3E}">
        <p14:creationId xmlns:p14="http://schemas.microsoft.com/office/powerpoint/2010/main" val="3782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ADFCC8-89B4-1A33-E53E-D90AE1A2EC57}"/>
              </a:ext>
              <a:ext uri="{C183D7F6-B498-43B3-948B-1728B52AA6E4}">
                <adec:decorative xmlns:adec="http://schemas.microsoft.com/office/drawing/2017/decorative" val="1"/>
              </a:ext>
            </a:extLst>
          </p:cNvPr>
          <p:cNvSpPr txBox="1"/>
          <p:nvPr/>
        </p:nvSpPr>
        <p:spPr>
          <a:xfrm>
            <a:off x="844550" y="254000"/>
            <a:ext cx="5549900" cy="307777"/>
          </a:xfrm>
          <a:prstGeom prst="rect">
            <a:avLst/>
          </a:prstGeom>
          <a:noFill/>
        </p:spPr>
        <p:txBody>
          <a:bodyPr wrap="square" rtlCol="0">
            <a:spAutoFit/>
          </a:bodyPr>
          <a:lstStyle/>
          <a:p>
            <a:r>
              <a:rPr lang="en-US" sz="1400" b="1" dirty="0"/>
              <a:t>THE YOUTH IN TRANSITION TOOLKIT</a:t>
            </a:r>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57070"/>
            <a:ext cx="5181599" cy="1695170"/>
          </a:xfrm>
        </p:spPr>
        <p:txBody>
          <a:bodyPr/>
          <a:lstStyle/>
          <a:p>
            <a:r>
              <a:rPr lang="en-US" dirty="0"/>
              <a:t>To support professionals in implementing Minnesota’s Youth in Transition Framework, a comprehensive toolkit is available online.</a:t>
            </a:r>
          </a:p>
        </p:txBody>
      </p:sp>
      <p:sp>
        <p:nvSpPr>
          <p:cNvPr id="3" name="Content Placeholder 2">
            <a:extLst>
              <a:ext uri="{FF2B5EF4-FFF2-40B4-BE49-F238E27FC236}">
                <a16:creationId xmlns:a16="http://schemas.microsoft.com/office/drawing/2014/main" id="{91C278CA-8539-D465-2F47-2CAB12736967}"/>
              </a:ext>
            </a:extLst>
          </p:cNvPr>
          <p:cNvSpPr>
            <a:spLocks noGrp="1"/>
          </p:cNvSpPr>
          <p:nvPr>
            <p:ph idx="1"/>
          </p:nvPr>
        </p:nvSpPr>
        <p:spPr>
          <a:xfrm>
            <a:off x="927101" y="3790105"/>
            <a:ext cx="5025125" cy="2078832"/>
          </a:xfrm>
        </p:spPr>
        <p:txBody>
          <a:bodyPr/>
          <a:lstStyle/>
          <a:p>
            <a:pPr>
              <a:lnSpc>
                <a:spcPts val="2400"/>
              </a:lnSpc>
              <a:spcBef>
                <a:spcPts val="800"/>
              </a:spcBef>
            </a:pPr>
            <a:r>
              <a:rPr lang="en-US" sz="1800" b="0" dirty="0">
                <a:solidFill>
                  <a:schemeClr val="tx2"/>
                </a:solidFill>
              </a:rPr>
              <a:t>The Youth in Transition Toolkit provides statewide access to up-to-date resources and tools to help professionals implement the Framework. </a:t>
            </a:r>
          </a:p>
          <a:p>
            <a:pPr>
              <a:lnSpc>
                <a:spcPts val="2400"/>
              </a:lnSpc>
              <a:spcBef>
                <a:spcPts val="800"/>
              </a:spcBef>
            </a:pPr>
            <a:r>
              <a:rPr lang="en-US" sz="1800" b="0" dirty="0">
                <a:solidFill>
                  <a:schemeClr val="tx2"/>
                </a:solidFill>
              </a:rPr>
              <a:t>Check it out at </a:t>
            </a:r>
            <a:r>
              <a:rPr lang="en-US" sz="1800" dirty="0">
                <a:hlinkClick r:id="rId3">
                  <a:extLst>
                    <a:ext uri="{A12FA001-AC4F-418D-AE19-62706E023703}">
                      <ahyp:hlinkClr xmlns:ahyp="http://schemas.microsoft.com/office/drawing/2018/hyperlinkcolor" val="tx"/>
                    </a:ext>
                  </a:extLst>
                </a:hlinkClick>
              </a:rPr>
              <a:t>disabilityhubmn.org/YIT-toolkit</a:t>
            </a:r>
            <a:endParaRPr lang="en-US" sz="1800" dirty="0"/>
          </a:p>
        </p:txBody>
      </p:sp>
      <p:pic>
        <p:nvPicPr>
          <p:cNvPr id="5" name="Picture 4" descr="A screenshot of the Youth in Transition toolkit landing page on disabilityhubmn.org">
            <a:extLst>
              <a:ext uri="{FF2B5EF4-FFF2-40B4-BE49-F238E27FC236}">
                <a16:creationId xmlns:a16="http://schemas.microsoft.com/office/drawing/2014/main" id="{5907960A-A012-848E-60DF-581D8A674970}"/>
              </a:ext>
            </a:extLst>
          </p:cNvPr>
          <p:cNvPicPr>
            <a:picLocks noChangeAspect="1"/>
          </p:cNvPicPr>
          <p:nvPr/>
        </p:nvPicPr>
        <p:blipFill rotWithShape="1">
          <a:blip r:embed="rId4"/>
          <a:srcRect t="422" b="1777"/>
          <a:stretch/>
        </p:blipFill>
        <p:spPr>
          <a:xfrm>
            <a:off x="7293668" y="279052"/>
            <a:ext cx="3862207" cy="5441178"/>
          </a:xfrm>
          <a:prstGeom prst="rect">
            <a:avLst/>
          </a:prstGeom>
          <a:ln>
            <a:solidFill>
              <a:schemeClr val="bg1">
                <a:lumMod val="75000"/>
              </a:schemeClr>
            </a:solidFill>
          </a:ln>
          <a:effectLst>
            <a:outerShdw blurRad="114300" dist="76200" dir="2700000" algn="tr" rotWithShape="0">
              <a:prstClr val="black">
                <a:alpha val="40000"/>
              </a:prst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9</a:t>
            </a:fld>
            <a:endParaRPr lang="en-US" dirty="0"/>
          </a:p>
        </p:txBody>
      </p:sp>
    </p:spTree>
    <p:extLst>
      <p:ext uri="{BB962C8B-B14F-4D97-AF65-F5344CB8AC3E}">
        <p14:creationId xmlns:p14="http://schemas.microsoft.com/office/powerpoint/2010/main" val="15008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3302000" cy="307777"/>
          </a:xfrm>
          <a:prstGeom prst="rect">
            <a:avLst/>
          </a:prstGeom>
          <a:noFill/>
        </p:spPr>
        <p:txBody>
          <a:bodyPr wrap="square" rtlCol="0">
            <a:spAutoFit/>
          </a:bodyPr>
          <a:lstStyle/>
          <a:p>
            <a:r>
              <a:rPr lang="en-US" sz="1400" b="1" dirty="0"/>
              <a:t>THE YOUTH IN TRANSITION TOOLKIT</a:t>
            </a:r>
          </a:p>
        </p:txBody>
      </p:sp>
      <p:cxnSp>
        <p:nvCxnSpPr>
          <p:cNvPr id="14" name="Straight Connector 13">
            <a:extLst>
              <a:ext uri="{FF2B5EF4-FFF2-40B4-BE49-F238E27FC236}">
                <a16:creationId xmlns:a16="http://schemas.microsoft.com/office/drawing/2014/main" id="{2263CB01-48D4-60A1-8583-9F8BE38A1E5C}"/>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67408"/>
            <a:ext cx="6324599" cy="938416"/>
          </a:xfrm>
        </p:spPr>
        <p:txBody>
          <a:bodyPr/>
          <a:lstStyle/>
          <a:p>
            <a:r>
              <a:rPr lang="en-US" dirty="0"/>
              <a:t>Minnesota’s Youth in Transition Framework section</a:t>
            </a:r>
          </a:p>
        </p:txBody>
      </p:sp>
      <p:sp>
        <p:nvSpPr>
          <p:cNvPr id="10" name="Content Placeholder 2">
            <a:extLst>
              <a:ext uri="{FF2B5EF4-FFF2-40B4-BE49-F238E27FC236}">
                <a16:creationId xmlns:a16="http://schemas.microsoft.com/office/drawing/2014/main" id="{CEFB4BB2-4E0F-5D29-1DE8-2BF9D6CE5257}"/>
              </a:ext>
            </a:extLst>
          </p:cNvPr>
          <p:cNvSpPr>
            <a:spLocks noGrp="1"/>
          </p:cNvSpPr>
          <p:nvPr>
            <p:ph idx="4294967295"/>
          </p:nvPr>
        </p:nvSpPr>
        <p:spPr>
          <a:xfrm>
            <a:off x="918478" y="2595225"/>
            <a:ext cx="5443882" cy="2499517"/>
          </a:xfrm>
        </p:spPr>
        <p:txBody>
          <a:bodyPr lIns="0"/>
          <a:lstStyle/>
          <a:p>
            <a:pPr marL="0" indent="0">
              <a:lnSpc>
                <a:spcPts val="2400"/>
              </a:lnSpc>
              <a:spcBef>
                <a:spcPts val="800"/>
              </a:spcBef>
              <a:buNone/>
            </a:pPr>
            <a:r>
              <a:rPr lang="en-US" sz="1800" b="1" dirty="0">
                <a:solidFill>
                  <a:schemeClr val="tx2"/>
                </a:solidFill>
              </a:rPr>
              <a:t>Professionals can start here to:</a:t>
            </a:r>
          </a:p>
          <a:p>
            <a:pPr marL="176213" indent="-176213">
              <a:lnSpc>
                <a:spcPts val="2400"/>
              </a:lnSpc>
              <a:spcBef>
                <a:spcPts val="800"/>
              </a:spcBef>
              <a:buFont typeface="Arial" panose="020B0604020202020204" pitchFamily="34" charset="0"/>
              <a:buChar char="•"/>
            </a:pPr>
            <a:r>
              <a:rPr lang="en-US" sz="1800" b="0" dirty="0">
                <a:solidFill>
                  <a:schemeClr val="tx2"/>
                </a:solidFill>
              </a:rPr>
              <a:t>Learn </a:t>
            </a:r>
            <a:r>
              <a:rPr lang="en-US" sz="1800" dirty="0">
                <a:solidFill>
                  <a:schemeClr val="tx2"/>
                </a:solidFill>
              </a:rPr>
              <a:t>about the Framework</a:t>
            </a:r>
            <a:r>
              <a:rPr lang="en-US" sz="1800" b="0" dirty="0">
                <a:solidFill>
                  <a:schemeClr val="tx2"/>
                </a:solidFill>
              </a:rPr>
              <a:t>, its key elements, </a:t>
            </a:r>
            <a:br>
              <a:rPr lang="en-US" sz="1800" b="0" dirty="0">
                <a:solidFill>
                  <a:schemeClr val="tx2"/>
                </a:solidFill>
              </a:rPr>
            </a:br>
            <a:r>
              <a:rPr lang="en-US" sz="1800" b="0" dirty="0">
                <a:solidFill>
                  <a:schemeClr val="tx2"/>
                </a:solidFill>
              </a:rPr>
              <a:t>and outcomes</a:t>
            </a:r>
          </a:p>
          <a:p>
            <a:pPr marL="176213" indent="-176213">
              <a:lnSpc>
                <a:spcPts val="2400"/>
              </a:lnSpc>
              <a:spcBef>
                <a:spcPts val="800"/>
              </a:spcBef>
              <a:buFont typeface="Arial" panose="020B0604020202020204" pitchFamily="34" charset="0"/>
              <a:buChar char="•"/>
            </a:pPr>
            <a:r>
              <a:rPr lang="en-US" sz="1800" b="0" dirty="0">
                <a:solidFill>
                  <a:schemeClr val="tx2"/>
                </a:solidFill>
              </a:rPr>
              <a:t>Find </a:t>
            </a:r>
            <a:r>
              <a:rPr lang="en-US" sz="1800" dirty="0">
                <a:solidFill>
                  <a:schemeClr val="tx2"/>
                </a:solidFill>
              </a:rPr>
              <a:t>action steps</a:t>
            </a:r>
            <a:r>
              <a:rPr lang="en-US" sz="1800" b="0" dirty="0">
                <a:solidFill>
                  <a:schemeClr val="tx2"/>
                </a:solidFill>
              </a:rPr>
              <a:t> for leadership and staff</a:t>
            </a:r>
          </a:p>
          <a:p>
            <a:pPr marL="176213" indent="-176213">
              <a:lnSpc>
                <a:spcPts val="2400"/>
              </a:lnSpc>
              <a:spcBef>
                <a:spcPts val="800"/>
              </a:spcBef>
              <a:buFont typeface="Arial" panose="020B0604020202020204" pitchFamily="34" charset="0"/>
              <a:buChar char="•"/>
            </a:pPr>
            <a:r>
              <a:rPr lang="en-US" sz="1800" b="0" dirty="0">
                <a:solidFill>
                  <a:schemeClr val="tx2"/>
                </a:solidFill>
              </a:rPr>
              <a:t>Get </a:t>
            </a:r>
            <a:r>
              <a:rPr lang="en-US" sz="1800" dirty="0">
                <a:solidFill>
                  <a:schemeClr val="tx2"/>
                </a:solidFill>
              </a:rPr>
              <a:t>resources to activate</a:t>
            </a:r>
            <a:r>
              <a:rPr lang="en-US" sz="1800" b="0" dirty="0">
                <a:solidFill>
                  <a:schemeClr val="tx2"/>
                </a:solidFill>
              </a:rPr>
              <a:t> themselves and their teams</a:t>
            </a:r>
          </a:p>
        </p:txBody>
      </p:sp>
      <p:pic>
        <p:nvPicPr>
          <p:cNvPr id="5" name="Picture 4" descr="Screenshot of the Minnesota' Youth in Transition page in the Youth in Transition toolkit.">
            <a:extLst>
              <a:ext uri="{FF2B5EF4-FFF2-40B4-BE49-F238E27FC236}">
                <a16:creationId xmlns:a16="http://schemas.microsoft.com/office/drawing/2014/main" id="{DF09EC50-5EBF-863C-B296-9C0240E1012D}"/>
              </a:ext>
            </a:extLst>
          </p:cNvPr>
          <p:cNvPicPr>
            <a:picLocks noChangeAspect="1"/>
          </p:cNvPicPr>
          <p:nvPr/>
        </p:nvPicPr>
        <p:blipFill>
          <a:blip r:embed="rId3"/>
          <a:srcRect/>
          <a:stretch/>
        </p:blipFill>
        <p:spPr>
          <a:xfrm>
            <a:off x="6933063" y="556908"/>
            <a:ext cx="4736592" cy="4994127"/>
          </a:xfrm>
          <a:prstGeom prst="rect">
            <a:avLst/>
          </a:prstGeom>
          <a:ln>
            <a:solidFill>
              <a:schemeClr val="bg1">
                <a:lumMod val="75000"/>
              </a:schemeClr>
            </a:solidFill>
          </a:ln>
          <a:effectLst>
            <a:outerShdw blurRad="114300" dist="76200" dir="2700000" algn="tr" rotWithShape="0">
              <a:prstClr val="black">
                <a:alpha val="40000"/>
              </a:prst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10</a:t>
            </a:fld>
            <a:endParaRPr lang="en-US" dirty="0"/>
          </a:p>
        </p:txBody>
      </p:sp>
    </p:spTree>
    <p:extLst>
      <p:ext uri="{BB962C8B-B14F-4D97-AF65-F5344CB8AC3E}">
        <p14:creationId xmlns:p14="http://schemas.microsoft.com/office/powerpoint/2010/main" val="13452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3302000" cy="307777"/>
          </a:xfrm>
          <a:prstGeom prst="rect">
            <a:avLst/>
          </a:prstGeom>
          <a:noFill/>
        </p:spPr>
        <p:txBody>
          <a:bodyPr wrap="square" rtlCol="0">
            <a:spAutoFit/>
          </a:bodyPr>
          <a:lstStyle/>
          <a:p>
            <a:r>
              <a:rPr lang="en-US" sz="1400" b="1" dirty="0"/>
              <a:t>THE YOUTH IN TRANSITION TOOLKIT</a:t>
            </a:r>
          </a:p>
        </p:txBody>
      </p:sp>
      <p:cxnSp>
        <p:nvCxnSpPr>
          <p:cNvPr id="14" name="Straight Connector 13">
            <a:extLst>
              <a:ext uri="{FF2B5EF4-FFF2-40B4-BE49-F238E27FC236}">
                <a16:creationId xmlns:a16="http://schemas.microsoft.com/office/drawing/2014/main" id="{2263CB01-48D4-60A1-8583-9F8BE38A1E5C}"/>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2" y="964915"/>
            <a:ext cx="5382882" cy="938416"/>
          </a:xfrm>
        </p:spPr>
        <p:txBody>
          <a:bodyPr/>
          <a:lstStyle/>
          <a:p>
            <a:r>
              <a:rPr lang="en-US" dirty="0"/>
              <a:t>Resources to build and activate you and your teams</a:t>
            </a:r>
          </a:p>
        </p:txBody>
      </p:sp>
      <p:sp>
        <p:nvSpPr>
          <p:cNvPr id="10" name="Content Placeholder 2">
            <a:extLst>
              <a:ext uri="{FF2B5EF4-FFF2-40B4-BE49-F238E27FC236}">
                <a16:creationId xmlns:a16="http://schemas.microsoft.com/office/drawing/2014/main" id="{CEFB4BB2-4E0F-5D29-1DE8-2BF9D6CE5257}"/>
              </a:ext>
            </a:extLst>
          </p:cNvPr>
          <p:cNvSpPr>
            <a:spLocks noGrp="1"/>
          </p:cNvSpPr>
          <p:nvPr>
            <p:ph idx="4294967295"/>
          </p:nvPr>
        </p:nvSpPr>
        <p:spPr>
          <a:xfrm>
            <a:off x="832215" y="2583447"/>
            <a:ext cx="5338945" cy="3165745"/>
          </a:xfrm>
        </p:spPr>
        <p:txBody>
          <a:bodyPr/>
          <a:lstStyle/>
          <a:p>
            <a:pPr marL="0" indent="0">
              <a:lnSpc>
                <a:spcPts val="2400"/>
              </a:lnSpc>
              <a:spcBef>
                <a:spcPts val="800"/>
              </a:spcBef>
              <a:buNone/>
            </a:pPr>
            <a:r>
              <a:rPr lang="en-US" sz="1800" b="1" dirty="0">
                <a:solidFill>
                  <a:schemeClr val="tx2"/>
                </a:solidFill>
              </a:rPr>
              <a:t>In the ‘Resources to activate you and your teams’ section, professionals can:</a:t>
            </a:r>
          </a:p>
          <a:p>
            <a:pPr marL="176213" indent="-176213">
              <a:lnSpc>
                <a:spcPts val="2400"/>
              </a:lnSpc>
              <a:spcBef>
                <a:spcPts val="800"/>
              </a:spcBef>
              <a:buFont typeface="Arial" panose="020B0604020202020204" pitchFamily="34" charset="0"/>
              <a:buChar char="•"/>
            </a:pPr>
            <a:r>
              <a:rPr lang="en-US" sz="1800" b="0" dirty="0">
                <a:solidFill>
                  <a:schemeClr val="tx2"/>
                </a:solidFill>
              </a:rPr>
              <a:t>Assess team progress in aligning to the Framework</a:t>
            </a:r>
          </a:p>
          <a:p>
            <a:pPr marL="176213" indent="-176213">
              <a:lnSpc>
                <a:spcPts val="2400"/>
              </a:lnSpc>
              <a:spcBef>
                <a:spcPts val="800"/>
              </a:spcBef>
              <a:buFont typeface="Arial" panose="020B0604020202020204" pitchFamily="34" charset="0"/>
              <a:buChar char="•"/>
            </a:pPr>
            <a:r>
              <a:rPr lang="en-US" sz="1800" b="0" dirty="0">
                <a:solidFill>
                  <a:schemeClr val="tx2"/>
                </a:solidFill>
              </a:rPr>
              <a:t>Get tools to build a local transition planning team and review student outcome data</a:t>
            </a:r>
          </a:p>
          <a:p>
            <a:pPr marL="176213" indent="-176213">
              <a:lnSpc>
                <a:spcPts val="2400"/>
              </a:lnSpc>
              <a:spcBef>
                <a:spcPts val="800"/>
              </a:spcBef>
              <a:buFont typeface="Arial" panose="020B0604020202020204" pitchFamily="34" charset="0"/>
              <a:buChar char="•"/>
            </a:pPr>
            <a:r>
              <a:rPr lang="en-US" sz="1800" b="0" dirty="0">
                <a:solidFill>
                  <a:schemeClr val="tx2"/>
                </a:solidFill>
              </a:rPr>
              <a:t>Read and watch success stories of teams across </a:t>
            </a:r>
            <a:br>
              <a:rPr lang="en-US" sz="1800" b="0" dirty="0">
                <a:solidFill>
                  <a:schemeClr val="tx2"/>
                </a:solidFill>
              </a:rPr>
            </a:br>
            <a:r>
              <a:rPr lang="en-US" sz="1800" b="0" dirty="0">
                <a:solidFill>
                  <a:schemeClr val="tx2"/>
                </a:solidFill>
              </a:rPr>
              <a:t>the state of Minnesota</a:t>
            </a:r>
          </a:p>
          <a:p>
            <a:pPr marL="176213" indent="-176213">
              <a:lnSpc>
                <a:spcPts val="2400"/>
              </a:lnSpc>
              <a:spcBef>
                <a:spcPts val="800"/>
              </a:spcBef>
              <a:buFont typeface="Arial" panose="020B0604020202020204" pitchFamily="34" charset="0"/>
              <a:buChar char="•"/>
            </a:pPr>
            <a:r>
              <a:rPr lang="en-US" sz="1800" b="0" dirty="0">
                <a:solidFill>
                  <a:schemeClr val="tx2"/>
                </a:solidFill>
              </a:rPr>
              <a:t>Share their success stories with others! </a:t>
            </a:r>
          </a:p>
        </p:txBody>
      </p:sp>
      <p:pic>
        <p:nvPicPr>
          <p:cNvPr id="8" name="Picture 7" descr="Success Story cover page">
            <a:extLst>
              <a:ext uri="{FF2B5EF4-FFF2-40B4-BE49-F238E27FC236}">
                <a16:creationId xmlns:a16="http://schemas.microsoft.com/office/drawing/2014/main" id="{CA47D1EA-5504-C4AE-CBFF-A9E9016B3F27}"/>
              </a:ext>
            </a:extLst>
          </p:cNvPr>
          <p:cNvPicPr>
            <a:picLocks noChangeAspect="1"/>
          </p:cNvPicPr>
          <p:nvPr/>
        </p:nvPicPr>
        <p:blipFill>
          <a:blip r:embed="rId3"/>
          <a:srcRect/>
          <a:stretch/>
        </p:blipFill>
        <p:spPr>
          <a:xfrm rot="-60000">
            <a:off x="6763884" y="1432145"/>
            <a:ext cx="2532910" cy="3277884"/>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7" name="Picture 6" descr="Minnesota’s Youth in Transition Framework Assessment">
            <a:extLst>
              <a:ext uri="{FF2B5EF4-FFF2-40B4-BE49-F238E27FC236}">
                <a16:creationId xmlns:a16="http://schemas.microsoft.com/office/drawing/2014/main" id="{DCD1F118-20C9-58A6-98D1-C381A2400ACC}"/>
              </a:ext>
            </a:extLst>
          </p:cNvPr>
          <p:cNvPicPr>
            <a:picLocks noChangeAspect="1"/>
          </p:cNvPicPr>
          <p:nvPr/>
        </p:nvPicPr>
        <p:blipFill>
          <a:blip r:embed="rId4"/>
          <a:stretch>
            <a:fillRect/>
          </a:stretch>
        </p:blipFill>
        <p:spPr>
          <a:xfrm rot="60000">
            <a:off x="8676013" y="442647"/>
            <a:ext cx="2532910" cy="3277884"/>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12" name="Picture 11" descr="Screenshot of Youth in Transition, Kaden's Discussion video.">
            <a:extLst>
              <a:ext uri="{FF2B5EF4-FFF2-40B4-BE49-F238E27FC236}">
                <a16:creationId xmlns:a16="http://schemas.microsoft.com/office/drawing/2014/main" id="{26C2851F-343F-1139-563C-B7ED472DD3FC}"/>
              </a:ext>
            </a:extLst>
          </p:cNvPr>
          <p:cNvPicPr>
            <a:picLocks noChangeAspect="1"/>
          </p:cNvPicPr>
          <p:nvPr/>
        </p:nvPicPr>
        <p:blipFill>
          <a:blip r:embed="rId5"/>
          <a:stretch>
            <a:fillRect/>
          </a:stretch>
        </p:blipFill>
        <p:spPr>
          <a:xfrm>
            <a:off x="9028617" y="3592206"/>
            <a:ext cx="2686050" cy="1872561"/>
          </a:xfrm>
          <a:prstGeom prst="rect">
            <a:avLst/>
          </a:prstGeom>
          <a:effectLst>
            <a:outerShdw blurRad="114300" dist="762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11</a:t>
            </a:fld>
            <a:endParaRPr lang="en-US" dirty="0"/>
          </a:p>
        </p:txBody>
      </p:sp>
    </p:spTree>
    <p:extLst>
      <p:ext uri="{BB962C8B-B14F-4D97-AF65-F5344CB8AC3E}">
        <p14:creationId xmlns:p14="http://schemas.microsoft.com/office/powerpoint/2010/main" val="17987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3564E7-9A2D-75D4-81FF-F019E610B37C}"/>
              </a:ext>
              <a:ext uri="{C183D7F6-B498-43B3-948B-1728B52AA6E4}">
                <adec:decorative xmlns:adec="http://schemas.microsoft.com/office/drawing/2017/decorative" val="1"/>
              </a:ext>
            </a:extLst>
          </p:cNvPr>
          <p:cNvSpPr txBox="1"/>
          <p:nvPr/>
        </p:nvSpPr>
        <p:spPr>
          <a:xfrm>
            <a:off x="844550" y="254000"/>
            <a:ext cx="5549900" cy="307777"/>
          </a:xfrm>
          <a:prstGeom prst="rect">
            <a:avLst/>
          </a:prstGeom>
          <a:noFill/>
        </p:spPr>
        <p:txBody>
          <a:bodyPr wrap="square" rtlCol="0">
            <a:spAutoFit/>
          </a:bodyPr>
          <a:lstStyle/>
          <a:p>
            <a:r>
              <a:rPr lang="en-US" sz="1400" b="1" dirty="0"/>
              <a:t>THE YOUTH IN TRANSITION TOOLKIT</a:t>
            </a:r>
          </a:p>
        </p:txBody>
      </p:sp>
      <p:cxnSp>
        <p:nvCxnSpPr>
          <p:cNvPr id="7" name="Straight Connector 6">
            <a:extLst>
              <a:ext uri="{FF2B5EF4-FFF2-40B4-BE49-F238E27FC236}">
                <a16:creationId xmlns:a16="http://schemas.microsoft.com/office/drawing/2014/main" id="{BB1AA194-5881-EDD9-68E2-7D459328BE50}"/>
              </a:ext>
              <a:ext uri="{C183D7F6-B498-43B3-948B-1728B52AA6E4}">
                <adec:decorative xmlns:adec="http://schemas.microsoft.com/office/drawing/2017/decorative" val="1"/>
              </a:ext>
            </a:extLst>
          </p:cNvPr>
          <p:cNvCxnSpPr>
            <a:cxnSpLocks/>
          </p:cNvCxnSpPr>
          <p:nvPr/>
        </p:nvCxnSpPr>
        <p:spPr>
          <a:xfrm>
            <a:off x="917575" y="556908"/>
            <a:ext cx="2715768" cy="48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963616"/>
            <a:ext cx="6324599" cy="938416"/>
          </a:xfrm>
        </p:spPr>
        <p:txBody>
          <a:bodyPr/>
          <a:lstStyle/>
          <a:p>
            <a:r>
              <a:rPr lang="en-US" dirty="0"/>
              <a:t>Educate yourself, Engage families and Support youth</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4294967295"/>
          </p:nvPr>
        </p:nvSpPr>
        <p:spPr>
          <a:xfrm>
            <a:off x="927104" y="2580557"/>
            <a:ext cx="5957794" cy="2956920"/>
          </a:xfrm>
        </p:spPr>
        <p:txBody>
          <a:bodyPr lIns="0">
            <a:normAutofit fontScale="92500"/>
          </a:bodyPr>
          <a:lstStyle/>
          <a:p>
            <a:pPr marL="0" indent="0">
              <a:lnSpc>
                <a:spcPts val="2400"/>
              </a:lnSpc>
              <a:spcBef>
                <a:spcPts val="800"/>
              </a:spcBef>
              <a:buNone/>
            </a:pPr>
            <a:r>
              <a:rPr lang="en-US" sz="1800" b="1" dirty="0">
                <a:solidFill>
                  <a:schemeClr val="tx2"/>
                </a:solidFill>
              </a:rPr>
              <a:t>Professionals can use these sections of the toolkit to:</a:t>
            </a:r>
          </a:p>
          <a:p>
            <a:pPr marL="176213" indent="-176213">
              <a:lnSpc>
                <a:spcPts val="2400"/>
              </a:lnSpc>
              <a:spcBef>
                <a:spcPts val="800"/>
              </a:spcBef>
              <a:buFont typeface="Arial" panose="020B0604020202020204" pitchFamily="34" charset="0"/>
              <a:buChar char="•"/>
            </a:pPr>
            <a:r>
              <a:rPr lang="en-US" sz="1800" b="0" dirty="0">
                <a:solidFill>
                  <a:schemeClr val="tx2"/>
                </a:solidFill>
              </a:rPr>
              <a:t>Learn about the youth planning process</a:t>
            </a:r>
          </a:p>
          <a:p>
            <a:pPr marL="176213" indent="-176213">
              <a:lnSpc>
                <a:spcPts val="2400"/>
              </a:lnSpc>
              <a:spcBef>
                <a:spcPts val="800"/>
              </a:spcBef>
              <a:buFont typeface="Arial" panose="020B0604020202020204" pitchFamily="34" charset="0"/>
              <a:buChar char="•"/>
            </a:pPr>
            <a:r>
              <a:rPr lang="en-US" sz="1800" b="0" dirty="0">
                <a:solidFill>
                  <a:schemeClr val="tx2"/>
                </a:solidFill>
              </a:rPr>
              <a:t>Get basic information about plans, policies, services and roles</a:t>
            </a:r>
          </a:p>
          <a:p>
            <a:pPr marL="176213" indent="-176213">
              <a:lnSpc>
                <a:spcPts val="2400"/>
              </a:lnSpc>
              <a:spcBef>
                <a:spcPts val="800"/>
              </a:spcBef>
              <a:buFont typeface="Arial" panose="020B0604020202020204" pitchFamily="34" charset="0"/>
              <a:buChar char="•"/>
            </a:pPr>
            <a:r>
              <a:rPr lang="en-US" sz="1800" b="0" dirty="0">
                <a:solidFill>
                  <a:schemeClr val="tx2"/>
                </a:solidFill>
              </a:rPr>
              <a:t>Find resources for their own professional development</a:t>
            </a:r>
          </a:p>
          <a:p>
            <a:pPr marL="176213" indent="-176213">
              <a:lnSpc>
                <a:spcPts val="2400"/>
              </a:lnSpc>
              <a:spcBef>
                <a:spcPts val="800"/>
              </a:spcBef>
              <a:buFont typeface="Arial" panose="020B0604020202020204" pitchFamily="34" charset="0"/>
              <a:buChar char="•"/>
            </a:pPr>
            <a:r>
              <a:rPr lang="en-US" sz="1800" b="0" dirty="0">
                <a:solidFill>
                  <a:schemeClr val="tx2"/>
                </a:solidFill>
              </a:rPr>
              <a:t>Engage families as partners in their youth’s transition success</a:t>
            </a:r>
          </a:p>
          <a:p>
            <a:pPr marL="176213" indent="-176213">
              <a:lnSpc>
                <a:spcPts val="2400"/>
              </a:lnSpc>
              <a:spcBef>
                <a:spcPts val="800"/>
              </a:spcBef>
              <a:buFont typeface="Arial" panose="020B0604020202020204" pitchFamily="34" charset="0"/>
              <a:buChar char="•"/>
            </a:pPr>
            <a:r>
              <a:rPr lang="en-US" sz="1800" b="0" dirty="0">
                <a:solidFill>
                  <a:schemeClr val="tx2"/>
                </a:solidFill>
              </a:rPr>
              <a:t>Find information, ideas and practical, hands-on tools </a:t>
            </a:r>
            <a:br>
              <a:rPr lang="en-US" sz="1800" b="0" dirty="0">
                <a:solidFill>
                  <a:schemeClr val="tx2"/>
                </a:solidFill>
              </a:rPr>
            </a:br>
            <a:r>
              <a:rPr lang="en-US" sz="1800" b="0" dirty="0">
                <a:solidFill>
                  <a:schemeClr val="tx2"/>
                </a:solidFill>
              </a:rPr>
              <a:t>to support youth</a:t>
            </a:r>
          </a:p>
          <a:p>
            <a:pPr marL="176213" indent="-176213">
              <a:lnSpc>
                <a:spcPts val="2400"/>
              </a:lnSpc>
              <a:spcBef>
                <a:spcPts val="800"/>
              </a:spcBef>
              <a:buFont typeface="Arial" panose="020B0604020202020204" pitchFamily="34" charset="0"/>
              <a:buChar char="•"/>
            </a:pPr>
            <a:endParaRPr lang="en-US" sz="1800" b="0" dirty="0">
              <a:solidFill>
                <a:schemeClr val="tx2"/>
              </a:solidFill>
            </a:endParaRPr>
          </a:p>
        </p:txBody>
      </p:sp>
      <p:pic>
        <p:nvPicPr>
          <p:cNvPr id="5" name="Picture 4" descr="Educate yourself web page">
            <a:extLst>
              <a:ext uri="{FF2B5EF4-FFF2-40B4-BE49-F238E27FC236}">
                <a16:creationId xmlns:a16="http://schemas.microsoft.com/office/drawing/2014/main" id="{26A819BD-E26C-551B-D403-F9E28686899F}"/>
              </a:ext>
            </a:extLst>
          </p:cNvPr>
          <p:cNvPicPr>
            <a:picLocks noChangeAspect="1"/>
          </p:cNvPicPr>
          <p:nvPr/>
        </p:nvPicPr>
        <p:blipFill>
          <a:blip r:embed="rId3"/>
          <a:srcRect/>
          <a:stretch/>
        </p:blipFill>
        <p:spPr>
          <a:xfrm>
            <a:off x="7231443" y="852488"/>
            <a:ext cx="2743200" cy="2889270"/>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8" name="Picture 7" descr="Engage Families web page">
            <a:extLst>
              <a:ext uri="{FF2B5EF4-FFF2-40B4-BE49-F238E27FC236}">
                <a16:creationId xmlns:a16="http://schemas.microsoft.com/office/drawing/2014/main" id="{6A85E339-ACDC-B588-A074-2102BC5CE91D}"/>
              </a:ext>
            </a:extLst>
          </p:cNvPr>
          <p:cNvPicPr>
            <a:picLocks noChangeAspect="1"/>
          </p:cNvPicPr>
          <p:nvPr/>
        </p:nvPicPr>
        <p:blipFill>
          <a:blip r:embed="rId4"/>
          <a:srcRect/>
          <a:stretch/>
        </p:blipFill>
        <p:spPr>
          <a:xfrm>
            <a:off x="8148335" y="1807312"/>
            <a:ext cx="2742819" cy="2891790"/>
          </a:xfrm>
          <a:prstGeom prst="rect">
            <a:avLst/>
          </a:prstGeom>
          <a:ln>
            <a:solidFill>
              <a:schemeClr val="bg1">
                <a:lumMod val="75000"/>
              </a:schemeClr>
            </a:solidFill>
          </a:ln>
          <a:effectLst>
            <a:outerShdw blurRad="114300" dist="76200" dir="2700000" algn="tr" rotWithShape="0">
              <a:prstClr val="black">
                <a:alpha val="40000"/>
              </a:prstClr>
            </a:outerShdw>
          </a:effectLst>
        </p:spPr>
      </p:pic>
      <p:pic>
        <p:nvPicPr>
          <p:cNvPr id="10" name="Picture 9" descr="Support Youth web page">
            <a:extLst>
              <a:ext uri="{FF2B5EF4-FFF2-40B4-BE49-F238E27FC236}">
                <a16:creationId xmlns:a16="http://schemas.microsoft.com/office/drawing/2014/main" id="{C01CC709-2AB7-632D-1D9D-D52A81D6B93E}"/>
              </a:ext>
            </a:extLst>
          </p:cNvPr>
          <p:cNvPicPr>
            <a:picLocks noChangeAspect="1"/>
          </p:cNvPicPr>
          <p:nvPr/>
        </p:nvPicPr>
        <p:blipFill>
          <a:blip r:embed="rId5"/>
          <a:srcRect/>
          <a:stretch/>
        </p:blipFill>
        <p:spPr>
          <a:xfrm>
            <a:off x="9064846" y="2770265"/>
            <a:ext cx="2742819" cy="2888869"/>
          </a:xfrm>
          <a:prstGeom prst="rect">
            <a:avLst/>
          </a:prstGeom>
          <a:ln>
            <a:solidFill>
              <a:schemeClr val="bg1">
                <a:lumMod val="75000"/>
              </a:schemeClr>
            </a:solidFill>
          </a:ln>
          <a:effectLst>
            <a:outerShdw blurRad="114300" dist="76200" dir="2700000" algn="tr" rotWithShape="0">
              <a:prstClr val="black">
                <a:alpha val="40000"/>
              </a:prst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12</a:t>
            </a:fld>
            <a:endParaRPr lang="en-US" dirty="0"/>
          </a:p>
        </p:txBody>
      </p:sp>
    </p:spTree>
    <p:extLst>
      <p:ext uri="{BB962C8B-B14F-4D97-AF65-F5344CB8AC3E}">
        <p14:creationId xmlns:p14="http://schemas.microsoft.com/office/powerpoint/2010/main" val="23177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2" y="1160915"/>
            <a:ext cx="4550734" cy="4111826"/>
          </a:xfrm>
        </p:spPr>
        <p:txBody>
          <a:bodyPr/>
          <a:lstStyle/>
          <a:p>
            <a:r>
              <a:rPr lang="en-US" dirty="0"/>
              <a:t>Thank you </a:t>
            </a:r>
            <a:r>
              <a:rPr lang="en-US" b="0" dirty="0"/>
              <a:t>for being part of the movement of professionals across </a:t>
            </a:r>
            <a:br>
              <a:rPr lang="en-US" b="0" dirty="0"/>
            </a:br>
            <a:r>
              <a:rPr lang="en-US" b="0" dirty="0"/>
              <a:t>the state of Minnesota working together toward quality transition planning and consistent outcomes for youth.</a:t>
            </a:r>
          </a:p>
        </p:txBody>
      </p:sp>
      <p:pic>
        <p:nvPicPr>
          <p:cNvPr id="16" name="Picture 15">
            <a:extLst>
              <a:ext uri="{FF2B5EF4-FFF2-40B4-BE49-F238E27FC236}">
                <a16:creationId xmlns:a16="http://schemas.microsoft.com/office/drawing/2014/main" id="{15F5A5A8-63B7-0003-9BD9-5CBE92051CB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858343" y="595168"/>
            <a:ext cx="4880731" cy="4880731"/>
          </a:xfrm>
          <a:prstGeom prst="rect">
            <a:avLst/>
          </a:prstGeom>
          <a:effectLst>
            <a:outerShdw blurRad="114300" dist="762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13</a:t>
            </a:fld>
            <a:endParaRPr lang="en-US" dirty="0"/>
          </a:p>
        </p:txBody>
      </p:sp>
    </p:spTree>
    <p:extLst>
      <p:ext uri="{BB962C8B-B14F-4D97-AF65-F5344CB8AC3E}">
        <p14:creationId xmlns:p14="http://schemas.microsoft.com/office/powerpoint/2010/main" val="30772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295D0C-F7E0-2A3C-7BA8-9F4BC8D0E70A}"/>
              </a:ext>
              <a:ext uri="{C183D7F6-B498-43B3-948B-1728B52AA6E4}">
                <adec:decorative xmlns:adec="http://schemas.microsoft.com/office/drawing/2017/decorative" val="1"/>
              </a:ext>
            </a:extLst>
          </p:cNvPr>
          <p:cNvSpPr txBox="1"/>
          <p:nvPr/>
        </p:nvSpPr>
        <p:spPr>
          <a:xfrm>
            <a:off x="828675" y="254001"/>
            <a:ext cx="5181599" cy="307777"/>
          </a:xfrm>
          <a:prstGeom prst="rect">
            <a:avLst/>
          </a:prstGeom>
          <a:noFill/>
        </p:spPr>
        <p:txBody>
          <a:bodyPr wrap="square" rtlCol="0">
            <a:spAutoFit/>
          </a:bodyPr>
          <a:lstStyle/>
          <a:p>
            <a:r>
              <a:rPr lang="en-US" sz="1400" b="1" dirty="0"/>
              <a:t>MINNESOTA’S YOUTH IN TRANSITION FRAMEWORK</a:t>
            </a:r>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60915"/>
            <a:ext cx="5181599" cy="3557734"/>
          </a:xfrm>
        </p:spPr>
        <p:txBody>
          <a:bodyPr/>
          <a:lstStyle/>
          <a:p>
            <a:r>
              <a:rPr lang="en-US" dirty="0"/>
              <a:t>Minnesota’s Youth in Transition Framework </a:t>
            </a:r>
            <a:br>
              <a:rPr lang="en-US" dirty="0"/>
            </a:br>
            <a:r>
              <a:rPr lang="en-US" b="0" dirty="0"/>
              <a:t>defines quality transition planning, empowering professionals across the state to work together toward the same outcomes for youth. </a:t>
            </a:r>
          </a:p>
        </p:txBody>
      </p:sp>
      <p:sp>
        <p:nvSpPr>
          <p:cNvPr id="3" name="TextBox 2">
            <a:extLst>
              <a:ext uri="{FF2B5EF4-FFF2-40B4-BE49-F238E27FC236}">
                <a16:creationId xmlns:a16="http://schemas.microsoft.com/office/drawing/2014/main" id="{2099995D-AE7C-FE8C-7635-CA53C097E6A0}"/>
              </a:ext>
            </a:extLst>
          </p:cNvPr>
          <p:cNvSpPr txBox="1"/>
          <p:nvPr/>
        </p:nvSpPr>
        <p:spPr>
          <a:xfrm>
            <a:off x="828675" y="5224332"/>
            <a:ext cx="5549899" cy="369332"/>
          </a:xfrm>
          <a:prstGeom prst="rect">
            <a:avLst/>
          </a:prstGeom>
          <a:noFill/>
        </p:spPr>
        <p:txBody>
          <a:bodyPr wrap="square" rtlCol="0">
            <a:spAutoFit/>
          </a:bodyPr>
          <a:lstStyle/>
          <a:p>
            <a:r>
              <a:rPr lang="en-US" dirty="0"/>
              <a:t>Developed by </a:t>
            </a:r>
            <a:r>
              <a:rPr lang="en-US" dirty="0">
                <a:hlinkClick r:id="rId3">
                  <a:extLst>
                    <a:ext uri="{A12FA001-AC4F-418D-AE19-62706E023703}">
                      <ahyp:hlinkClr xmlns:ahyp="http://schemas.microsoft.com/office/drawing/2018/hyperlinkcolor" val="tx"/>
                    </a:ext>
                  </a:extLst>
                </a:hlinkClick>
              </a:rPr>
              <a:t>E1MN</a:t>
            </a:r>
            <a:r>
              <a:rPr lang="en-US" dirty="0"/>
              <a:t> and transition leaders statewide.</a:t>
            </a:r>
          </a:p>
        </p:txBody>
      </p:sp>
      <p:pic>
        <p:nvPicPr>
          <p:cNvPr id="17" name="Picture 16">
            <a:extLst>
              <a:ext uri="{FF2B5EF4-FFF2-40B4-BE49-F238E27FC236}">
                <a16:creationId xmlns:a16="http://schemas.microsoft.com/office/drawing/2014/main" id="{BE3D5C22-93F1-6255-5EB0-B7B8F683D2F3}"/>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851287" y="595168"/>
            <a:ext cx="4880731" cy="4880731"/>
          </a:xfrm>
          <a:prstGeom prst="rect">
            <a:avLst/>
          </a:prstGeom>
          <a:effectLst>
            <a:outerShdw blurRad="114300" dist="76200" dir="2700000" algn="tl" rotWithShape="0">
              <a:schemeClr val="tx1">
                <a:alpha val="40000"/>
              </a:scheme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1</a:t>
            </a:fld>
            <a:endParaRPr lang="en-US" dirty="0"/>
          </a:p>
        </p:txBody>
      </p:sp>
    </p:spTree>
    <p:extLst>
      <p:ext uri="{BB962C8B-B14F-4D97-AF65-F5344CB8AC3E}">
        <p14:creationId xmlns:p14="http://schemas.microsoft.com/office/powerpoint/2010/main" val="26776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4412E8D-AD4D-25B9-24DB-EF27A6B5E604}"/>
              </a:ext>
              <a:ext uri="{C183D7F6-B498-43B3-948B-1728B52AA6E4}">
                <adec:decorative xmlns:adec="http://schemas.microsoft.com/office/drawing/2017/decorative" val="1"/>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cxnSp>
        <p:nvCxnSpPr>
          <p:cNvPr id="10" name="Straight Connector 9">
            <a:extLst>
              <a:ext uri="{FF2B5EF4-FFF2-40B4-BE49-F238E27FC236}">
                <a16:creationId xmlns:a16="http://schemas.microsoft.com/office/drawing/2014/main" id="{630C161C-9B31-A1E9-2562-B77579514BCB}"/>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2" y="982797"/>
            <a:ext cx="7556738" cy="1587876"/>
          </a:xfrm>
        </p:spPr>
        <p:txBody>
          <a:bodyPr/>
          <a:lstStyle/>
          <a:p>
            <a:r>
              <a:rPr lang="en-US" dirty="0"/>
              <a:t>The Framework defines the improved youth outcomes all transition professionals </a:t>
            </a:r>
            <a:br>
              <a:rPr lang="en-US" dirty="0"/>
            </a:br>
            <a:r>
              <a:rPr lang="en-US" dirty="0"/>
              <a:t>in Minnesota are working toward.</a:t>
            </a:r>
          </a:p>
        </p:txBody>
      </p:sp>
      <p:sp>
        <p:nvSpPr>
          <p:cNvPr id="6" name="Content Placeholder 5">
            <a:extLst>
              <a:ext uri="{FF2B5EF4-FFF2-40B4-BE49-F238E27FC236}">
                <a16:creationId xmlns:a16="http://schemas.microsoft.com/office/drawing/2014/main" id="{045B0B2A-70E3-0C7F-62FD-E4E643A7F606}"/>
              </a:ext>
            </a:extLst>
          </p:cNvPr>
          <p:cNvSpPr>
            <a:spLocks noGrp="1"/>
          </p:cNvSpPr>
          <p:nvPr>
            <p:ph idx="1"/>
          </p:nvPr>
        </p:nvSpPr>
        <p:spPr>
          <a:xfrm>
            <a:off x="914402" y="3072664"/>
            <a:ext cx="3398806" cy="2922694"/>
          </a:xfrm>
        </p:spPr>
        <p:txBody>
          <a:bodyPr/>
          <a:lstStyle/>
          <a:p>
            <a:r>
              <a:rPr lang="en-US" b="1" spc="100" dirty="0"/>
              <a:t>IMPROVED YOUTH OUTCOMES:</a:t>
            </a:r>
          </a:p>
          <a:p>
            <a:pPr marL="230188" lvl="1" indent="0">
              <a:buNone/>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Best Life</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Youth u</a:t>
            </a: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self-</a:t>
            </a:r>
            <a:b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determination and </a:t>
            </a:r>
            <a:b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leadership skills to </a:t>
            </a:r>
            <a:b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envision and advocate </a:t>
            </a:r>
            <a:b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their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best life</a:t>
            </a: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b="1" spc="100" dirty="0"/>
          </a:p>
        </p:txBody>
      </p:sp>
      <p:sp>
        <p:nvSpPr>
          <p:cNvPr id="8" name="Content Placeholder 7">
            <a:extLst>
              <a:ext uri="{FF2B5EF4-FFF2-40B4-BE49-F238E27FC236}">
                <a16:creationId xmlns:a16="http://schemas.microsoft.com/office/drawing/2014/main" id="{89C3EB28-334D-B7C6-7CC2-A436672AF9AE}"/>
              </a:ext>
            </a:extLst>
          </p:cNvPr>
          <p:cNvSpPr>
            <a:spLocks noGrp="1"/>
          </p:cNvSpPr>
          <p:nvPr>
            <p:ph idx="13"/>
          </p:nvPr>
        </p:nvSpPr>
        <p:spPr>
          <a:xfrm>
            <a:off x="3673415" y="3538491"/>
            <a:ext cx="2422586" cy="1870271"/>
          </a:xfrm>
        </p:spPr>
        <p:txBody>
          <a:bodyPr/>
          <a:lstStyle/>
          <a:p>
            <a:pPr marL="0" lvl="1" indent="0">
              <a:buNone/>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In(</a:t>
            </a: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rPr>
              <a:t>ter</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)dependent Living</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Youth successfully manage in(</a:t>
            </a:r>
            <a:r>
              <a:rPr lang="en-US" b="0" dirty="0" err="1">
                <a:solidFill>
                  <a:srgbClr val="000000"/>
                </a:solidFill>
                <a:latin typeface="Calibri" panose="020F0502020204030204" pitchFamily="34" charset="0"/>
                <a:ea typeface="Calibri" panose="020F0502020204030204" pitchFamily="34" charset="0"/>
                <a:cs typeface="Calibri" panose="020F0502020204030204" pitchFamily="34" charset="0"/>
              </a:rPr>
              <a:t>ter</a:t>
            </a: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)dependent </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adult life within </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their community.</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33AC7006-76C6-89A5-6420-E57F5C367176}"/>
              </a:ext>
            </a:extLst>
          </p:cNvPr>
          <p:cNvSpPr>
            <a:spLocks noGrp="1"/>
          </p:cNvSpPr>
          <p:nvPr>
            <p:ph idx="14"/>
          </p:nvPr>
        </p:nvSpPr>
        <p:spPr>
          <a:xfrm>
            <a:off x="6619341" y="3538491"/>
            <a:ext cx="2308999" cy="2223954"/>
          </a:xfrm>
        </p:spPr>
        <p:txBody>
          <a:bodyPr/>
          <a:lstStyle/>
          <a:p>
            <a:pPr marL="0" lvl="1" indent="0">
              <a:buNone/>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Employment</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Youth find competitive, integrated work </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they enjoy</a:t>
            </a: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09F66259-37C5-B6A5-17F0-D91E1F49F865}"/>
              </a:ext>
            </a:extLst>
          </p:cNvPr>
          <p:cNvSpPr>
            <a:spLocks noGrp="1"/>
          </p:cNvSpPr>
          <p:nvPr>
            <p:ph idx="15"/>
          </p:nvPr>
        </p:nvSpPr>
        <p:spPr>
          <a:xfrm>
            <a:off x="9296400" y="3538491"/>
            <a:ext cx="2616679" cy="2241207"/>
          </a:xfrm>
        </p:spPr>
        <p:txBody>
          <a:bodyPr/>
          <a:lstStyle/>
          <a:p>
            <a:pPr marL="0" lvl="1" indent="0">
              <a:buNone/>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Postsecondary </a:t>
            </a:r>
            <a:b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Education and Training</a:t>
            </a:r>
            <a:b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Youth access postsecondary education and training options and obtain industry-recognized credentials.</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D9182BD4-C8D7-2253-872A-92DA7C5D525F}"/>
              </a:ext>
              <a:ext uri="{C183D7F6-B498-43B3-948B-1728B52AA6E4}">
                <adec:decorative xmlns:adec="http://schemas.microsoft.com/office/drawing/2017/decorative" val="1"/>
              </a:ext>
            </a:extLst>
          </p:cNvPr>
          <p:cNvSpPr/>
          <p:nvPr/>
        </p:nvSpPr>
        <p:spPr>
          <a:xfrm>
            <a:off x="871891" y="3610361"/>
            <a:ext cx="155448" cy="15544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A6DC697-853A-F026-78F2-B72CEB636D1C}"/>
              </a:ext>
              <a:ext uri="{C183D7F6-B498-43B3-948B-1728B52AA6E4}">
                <adec:decorative xmlns:adec="http://schemas.microsoft.com/office/drawing/2017/decorative" val="1"/>
              </a:ext>
            </a:extLst>
          </p:cNvPr>
          <p:cNvSpPr/>
          <p:nvPr/>
        </p:nvSpPr>
        <p:spPr>
          <a:xfrm>
            <a:off x="3413075" y="3610361"/>
            <a:ext cx="155448" cy="15544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3805D21-2CE7-F30D-1392-E464F09A4102}"/>
              </a:ext>
              <a:ext uri="{C183D7F6-B498-43B3-948B-1728B52AA6E4}">
                <adec:decorative xmlns:adec="http://schemas.microsoft.com/office/drawing/2017/decorative" val="1"/>
              </a:ext>
            </a:extLst>
          </p:cNvPr>
          <p:cNvSpPr/>
          <p:nvPr/>
        </p:nvSpPr>
        <p:spPr>
          <a:xfrm>
            <a:off x="6347665" y="3610361"/>
            <a:ext cx="155448" cy="15544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789B5A-AC6D-3662-8AEF-35B602FF52E3}"/>
              </a:ext>
              <a:ext uri="{C183D7F6-B498-43B3-948B-1728B52AA6E4}">
                <adec:decorative xmlns:adec="http://schemas.microsoft.com/office/drawing/2017/decorative" val="1"/>
              </a:ext>
            </a:extLst>
          </p:cNvPr>
          <p:cNvSpPr/>
          <p:nvPr/>
        </p:nvSpPr>
        <p:spPr>
          <a:xfrm>
            <a:off x="9037698" y="3610361"/>
            <a:ext cx="155448" cy="1554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563ED7A-578E-BDC2-2089-B742351F438F}"/>
              </a:ext>
              <a:ext uri="{C183D7F6-B498-43B3-948B-1728B52AA6E4}">
                <adec:decorative xmlns:adec="http://schemas.microsoft.com/office/drawing/2017/decorative" val="1"/>
              </a:ext>
            </a:extLst>
          </p:cNvPr>
          <p:cNvSpPr/>
          <p:nvPr/>
        </p:nvSpPr>
        <p:spPr>
          <a:xfrm>
            <a:off x="9345566" y="442585"/>
            <a:ext cx="2482849" cy="2487168"/>
          </a:xfrm>
          <a:prstGeom prst="ellipse">
            <a:avLst/>
          </a:prstGeom>
          <a:solidFill>
            <a:srgbClr val="D7E2E5"/>
          </a:solidFill>
          <a:ln w="57150">
            <a:solidFill>
              <a:schemeClr val="bg1"/>
            </a:solidFill>
          </a:ln>
          <a:effectLst>
            <a:outerShdw blurRad="114300" dist="762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0" name="Picture 29">
            <a:extLst>
              <a:ext uri="{FF2B5EF4-FFF2-40B4-BE49-F238E27FC236}">
                <a16:creationId xmlns:a16="http://schemas.microsoft.com/office/drawing/2014/main" id="{347490BA-33BC-1875-0C27-76A4BFC810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85069" y="711327"/>
            <a:ext cx="1995147" cy="1961100"/>
          </a:xfrm>
          <a:prstGeom prst="rect">
            <a:avLst/>
          </a:prstGeom>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2</a:t>
            </a:fld>
            <a:endParaRPr lang="en-US" dirty="0"/>
          </a:p>
        </p:txBody>
      </p:sp>
    </p:spTree>
    <p:extLst>
      <p:ext uri="{BB962C8B-B14F-4D97-AF65-F5344CB8AC3E}">
        <p14:creationId xmlns:p14="http://schemas.microsoft.com/office/powerpoint/2010/main" val="241944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2D1F38-D0F7-05E9-2F31-78FDF73FB8E2}"/>
              </a:ext>
              <a:ext uri="{C183D7F6-B498-43B3-948B-1728B52AA6E4}">
                <adec:decorative xmlns:adec="http://schemas.microsoft.com/office/drawing/2017/decorative" val="1"/>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cxnSp>
        <p:nvCxnSpPr>
          <p:cNvPr id="5" name="Straight Connector 4">
            <a:extLst>
              <a:ext uri="{FF2B5EF4-FFF2-40B4-BE49-F238E27FC236}">
                <a16:creationId xmlns:a16="http://schemas.microsoft.com/office/drawing/2014/main" id="{A9CE5C57-10AE-FDD1-DF6C-815FF4CA8E6B}"/>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0" y="1147220"/>
            <a:ext cx="8502650" cy="723900"/>
          </a:xfrm>
        </p:spPr>
        <p:txBody>
          <a:bodyPr/>
          <a:lstStyle/>
          <a:p>
            <a:r>
              <a:rPr lang="en-US"/>
              <a:t>Why was the Framework created?</a:t>
            </a:r>
            <a:endParaRPr lang="en-US" dirty="0"/>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399" y="2640730"/>
            <a:ext cx="9169879" cy="2914681"/>
          </a:xfrm>
        </p:spPr>
        <p:txBody>
          <a:bodyPr/>
          <a:lstStyle/>
          <a:p>
            <a:r>
              <a:rPr lang="en-US" spc="100" dirty="0"/>
              <a:t>THE FRAMEWORK WAS DEVELOPED BECAUSE:</a:t>
            </a:r>
          </a:p>
          <a:p>
            <a:pPr lvl="1"/>
            <a:r>
              <a:rPr lang="en-US" b="0" dirty="0"/>
              <a:t>Transition professionals and community partners did not know what was expected of them.</a:t>
            </a:r>
          </a:p>
          <a:p>
            <a:pPr lvl="1"/>
            <a:r>
              <a:rPr lang="en-US" b="0" dirty="0"/>
              <a:t>Families did not know what they could expect from transition planning.</a:t>
            </a:r>
          </a:p>
          <a:p>
            <a:pPr lvl="1"/>
            <a:r>
              <a:rPr lang="en-US" b="0" dirty="0"/>
              <a:t>Transition planning was not coordinated across agencies, which led to inefficient </a:t>
            </a:r>
            <a:br>
              <a:rPr lang="en-US" b="0" dirty="0"/>
            </a:br>
            <a:r>
              <a:rPr lang="en-US" b="0" dirty="0"/>
              <a:t>and frustrating experiences for youth and families.</a:t>
            </a:r>
          </a:p>
          <a:p>
            <a:pPr lvl="1"/>
            <a:r>
              <a:rPr lang="en-US" b="0" dirty="0"/>
              <a:t>Broad inconsistencies in programs and services created inequities for youth and families.</a:t>
            </a:r>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pPr/>
              <a:t>3</a:t>
            </a:fld>
            <a:endParaRPr lang="en-US" dirty="0"/>
          </a:p>
        </p:txBody>
      </p:sp>
      <p:pic>
        <p:nvPicPr>
          <p:cNvPr id="15" name="Picture 14">
            <a:extLst>
              <a:ext uri="{FF2B5EF4-FFF2-40B4-BE49-F238E27FC236}">
                <a16:creationId xmlns:a16="http://schemas.microsoft.com/office/drawing/2014/main" id="{0E31800C-2ED4-62EE-7FBF-4DFA39E2AD9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330585" y="431952"/>
            <a:ext cx="2482850" cy="2482850"/>
          </a:xfrm>
          <a:prstGeom prst="rect">
            <a:avLst/>
          </a:prstGeom>
          <a:effectLst>
            <a:outerShdw blurRad="114300" dist="76200" dir="2700000" algn="tl" rotWithShape="0">
              <a:schemeClr val="tx1">
                <a:alpha val="40000"/>
              </a:schemeClr>
            </a:outerShdw>
          </a:effectLst>
        </p:spPr>
      </p:pic>
    </p:spTree>
    <p:extLst>
      <p:ext uri="{BB962C8B-B14F-4D97-AF65-F5344CB8AC3E}">
        <p14:creationId xmlns:p14="http://schemas.microsoft.com/office/powerpoint/2010/main" val="9522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860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41EAC41-078E-C6B8-06E2-0078C6752898}"/>
              </a:ext>
              <a:ext uri="{C183D7F6-B498-43B3-948B-1728B52AA6E4}">
                <adec:decorative xmlns:adec="http://schemas.microsoft.com/office/drawing/2017/decorative" val="1"/>
              </a:ext>
            </a:extLst>
          </p:cNvPr>
          <p:cNvSpPr txBox="1"/>
          <p:nvPr/>
        </p:nvSpPr>
        <p:spPr>
          <a:xfrm>
            <a:off x="828675" y="254000"/>
            <a:ext cx="5549900" cy="307777"/>
          </a:xfrm>
          <a:prstGeom prst="rect">
            <a:avLst/>
          </a:prstGeom>
          <a:noFill/>
        </p:spPr>
        <p:txBody>
          <a:bodyPr wrap="square" rtlCol="0">
            <a:spAutoFit/>
          </a:bodyPr>
          <a:lstStyle/>
          <a:p>
            <a:r>
              <a:rPr lang="en-US" sz="1400" b="1" dirty="0"/>
              <a:t>MINNESOTA’S YOUTH IN TRANSITION FRAMEWORK</a:t>
            </a:r>
          </a:p>
        </p:txBody>
      </p:sp>
      <p:cxnSp>
        <p:nvCxnSpPr>
          <p:cNvPr id="5" name="Straight Connector 4">
            <a:extLst>
              <a:ext uri="{FF2B5EF4-FFF2-40B4-BE49-F238E27FC236}">
                <a16:creationId xmlns:a16="http://schemas.microsoft.com/office/drawing/2014/main" id="{A4402163-BA11-CC68-98A5-C1C457403E13}"/>
              </a:ext>
              <a:ext uri="{C183D7F6-B498-43B3-948B-1728B52AA6E4}">
                <adec:decorative xmlns:adec="http://schemas.microsoft.com/office/drawing/2017/decorative" val="1"/>
              </a:ext>
            </a:extLst>
          </p:cNvPr>
          <p:cNvCxnSpPr>
            <a:cxnSpLocks/>
          </p:cNvCxnSpPr>
          <p:nvPr/>
        </p:nvCxnSpPr>
        <p:spPr>
          <a:xfrm>
            <a:off x="914399" y="556908"/>
            <a:ext cx="3818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0" y="948814"/>
            <a:ext cx="6814868" cy="723900"/>
          </a:xfrm>
        </p:spPr>
        <p:txBody>
          <a:bodyPr/>
          <a:lstStyle/>
          <a:p>
            <a:r>
              <a:rPr lang="en-US" dirty="0"/>
              <a:t>All transition professionals are asked to align their work to the Framework.</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2649354"/>
            <a:ext cx="8502650" cy="3225236"/>
          </a:xfrm>
        </p:spPr>
        <p:txBody>
          <a:bodyPr>
            <a:noAutofit/>
          </a:bodyPr>
          <a:lstStyle/>
          <a:p>
            <a:r>
              <a:rPr lang="en-US" spc="100" dirty="0"/>
              <a:t>STRENGTHENING PARTNERSHIPS BETWEEN:</a:t>
            </a:r>
          </a:p>
          <a:p>
            <a:pPr lvl="1">
              <a:lnSpc>
                <a:spcPts val="2400"/>
              </a:lnSpc>
              <a:spcBef>
                <a:spcPts val="1200"/>
              </a:spcBef>
            </a:pPr>
            <a:r>
              <a:rPr lang="en-US" b="0" dirty="0"/>
              <a:t>Schools</a:t>
            </a:r>
          </a:p>
          <a:p>
            <a:pPr lvl="1">
              <a:lnSpc>
                <a:spcPts val="2400"/>
              </a:lnSpc>
              <a:spcBef>
                <a:spcPts val="600"/>
              </a:spcBef>
            </a:pPr>
            <a:r>
              <a:rPr lang="en-US" b="0" dirty="0"/>
              <a:t>Vocational Rehabilitation Services (VRS)/</a:t>
            </a:r>
            <a:br>
              <a:rPr lang="en-US" b="0" dirty="0"/>
            </a:br>
            <a:r>
              <a:rPr lang="en-US" b="0" dirty="0"/>
              <a:t>State Services for the Blind (SSB)</a:t>
            </a:r>
          </a:p>
          <a:p>
            <a:pPr lvl="1">
              <a:lnSpc>
                <a:spcPts val="2400"/>
              </a:lnSpc>
              <a:spcBef>
                <a:spcPts val="600"/>
              </a:spcBef>
            </a:pPr>
            <a:r>
              <a:rPr lang="en-US" b="0" dirty="0"/>
              <a:t>County agencies/tribal nations</a:t>
            </a:r>
          </a:p>
          <a:p>
            <a:pPr lvl="1">
              <a:lnSpc>
                <a:spcPts val="2400"/>
              </a:lnSpc>
              <a:spcBef>
                <a:spcPts val="600"/>
              </a:spcBef>
            </a:pPr>
            <a:r>
              <a:rPr lang="en-US" b="0" dirty="0"/>
              <a:t>Service providers</a:t>
            </a:r>
          </a:p>
          <a:p>
            <a:pPr marL="0" lvl="1" indent="0">
              <a:lnSpc>
                <a:spcPts val="2400"/>
              </a:lnSpc>
              <a:buNone/>
            </a:pPr>
            <a:r>
              <a:rPr lang="en-US" b="0" dirty="0">
                <a:solidFill>
                  <a:schemeClr val="tx2"/>
                </a:solidFill>
              </a:rPr>
              <a:t>These professionals are adopting the Framework into their programs and services, </a:t>
            </a:r>
            <a:br>
              <a:rPr lang="en-US" b="0" dirty="0">
                <a:solidFill>
                  <a:schemeClr val="tx2"/>
                </a:solidFill>
              </a:rPr>
            </a:br>
            <a:r>
              <a:rPr lang="en-US" b="0" dirty="0">
                <a:solidFill>
                  <a:schemeClr val="tx2"/>
                </a:solidFill>
              </a:rPr>
              <a:t>such as IEPs, 504 plans, waiver case management, Pre-ETS, employment plans, and more.</a:t>
            </a:r>
            <a:endParaRPr lang="en-US" b="0" dirty="0"/>
          </a:p>
        </p:txBody>
      </p:sp>
      <p:pic>
        <p:nvPicPr>
          <p:cNvPr id="6" name="Picture 5" descr="A graphic showing Schools, VRS/SSB, County agencies / tribal nations, Service providers each in their own circle, connected together with a dotted line to show the concept of partnerships.">
            <a:extLst>
              <a:ext uri="{FF2B5EF4-FFF2-40B4-BE49-F238E27FC236}">
                <a16:creationId xmlns:a16="http://schemas.microsoft.com/office/drawing/2014/main" id="{1A3E78D0-3F57-CE75-1765-214C8D72D39D}"/>
              </a:ext>
            </a:extLst>
          </p:cNvPr>
          <p:cNvPicPr>
            <a:picLocks noChangeAspect="1"/>
          </p:cNvPicPr>
          <p:nvPr/>
        </p:nvPicPr>
        <p:blipFill>
          <a:blip r:embed="rId3"/>
          <a:srcRect/>
          <a:stretch/>
        </p:blipFill>
        <p:spPr>
          <a:xfrm>
            <a:off x="7535168" y="924589"/>
            <a:ext cx="4198092" cy="4169663"/>
          </a:xfrm>
          <a:prstGeom prst="rect">
            <a:avLst/>
          </a:prstGeom>
          <a:effectLst>
            <a:outerShdw blurRad="114300" dist="76200" dir="2700000" algn="tl" rotWithShape="0">
              <a:schemeClr val="tx1">
                <a:alpha val="40000"/>
              </a:scheme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pPr/>
              <a:t>4</a:t>
            </a:fld>
            <a:endParaRPr lang="en-US" dirty="0"/>
          </a:p>
        </p:txBody>
      </p:sp>
    </p:spTree>
    <p:extLst>
      <p:ext uri="{BB962C8B-B14F-4D97-AF65-F5344CB8AC3E}">
        <p14:creationId xmlns:p14="http://schemas.microsoft.com/office/powerpoint/2010/main" val="20753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ADFCC8-89B4-1A33-E53E-D90AE1A2EC57}"/>
              </a:ext>
              <a:ext uri="{C183D7F6-B498-43B3-948B-1728B52AA6E4}">
                <adec:decorative xmlns:adec="http://schemas.microsoft.com/office/drawing/2017/decorative" val="1"/>
              </a:ext>
            </a:extLst>
          </p:cNvPr>
          <p:cNvSpPr txBox="1"/>
          <p:nvPr/>
        </p:nvSpPr>
        <p:spPr>
          <a:xfrm>
            <a:off x="828675" y="254000"/>
            <a:ext cx="5549900" cy="307777"/>
          </a:xfrm>
          <a:prstGeom prst="rect">
            <a:avLst/>
          </a:prstGeom>
          <a:noFill/>
        </p:spPr>
        <p:txBody>
          <a:bodyPr wrap="square" rtlCol="0">
            <a:spAutoFit/>
          </a:bodyPr>
          <a:lstStyle/>
          <a:p>
            <a:r>
              <a:rPr lang="en-US" sz="1400" b="1" dirty="0"/>
              <a:t>ELEMENTS OF THE FRAMEWORK</a:t>
            </a:r>
          </a:p>
        </p:txBody>
      </p:sp>
      <p:cxnSp>
        <p:nvCxnSpPr>
          <p:cNvPr id="11" name="Straight Connector 10">
            <a:extLst>
              <a:ext uri="{FF2B5EF4-FFF2-40B4-BE49-F238E27FC236}">
                <a16:creationId xmlns:a16="http://schemas.microsoft.com/office/drawing/2014/main" id="{5AD803C0-52FC-54CC-30E2-A958F86119AE}"/>
              </a:ext>
              <a:ext uri="{C183D7F6-B498-43B3-948B-1728B52AA6E4}">
                <adec:decorative xmlns:adec="http://schemas.microsoft.com/office/drawing/2017/decorative" val="1"/>
              </a:ext>
            </a:extLst>
          </p:cNvPr>
          <p:cNvCxnSpPr>
            <a:cxnSpLocks/>
          </p:cNvCxnSpPr>
          <p:nvPr/>
        </p:nvCxnSpPr>
        <p:spPr>
          <a:xfrm>
            <a:off x="914400" y="556908"/>
            <a:ext cx="24231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2" y="1149700"/>
            <a:ext cx="4597878" cy="2359041"/>
          </a:xfrm>
        </p:spPr>
        <p:txBody>
          <a:bodyPr/>
          <a:lstStyle/>
          <a:p>
            <a:r>
              <a:rPr lang="en-US" dirty="0"/>
              <a:t>The Framework’s three key elements create the foundation for effective transition planning </a:t>
            </a:r>
            <a:br>
              <a:rPr lang="en-US" dirty="0"/>
            </a:br>
            <a:r>
              <a:rPr lang="en-US" dirty="0"/>
              <a:t>and programming. </a:t>
            </a:r>
          </a:p>
        </p:txBody>
      </p:sp>
      <p:sp>
        <p:nvSpPr>
          <p:cNvPr id="3" name="Content Placeholder 2">
            <a:extLst>
              <a:ext uri="{FF2B5EF4-FFF2-40B4-BE49-F238E27FC236}">
                <a16:creationId xmlns:a16="http://schemas.microsoft.com/office/drawing/2014/main" id="{72C83248-DD49-5592-9260-44E5F46B1D43}"/>
              </a:ext>
            </a:extLst>
          </p:cNvPr>
          <p:cNvSpPr>
            <a:spLocks noGrp="1"/>
          </p:cNvSpPr>
          <p:nvPr>
            <p:ph idx="1"/>
          </p:nvPr>
        </p:nvSpPr>
        <p:spPr>
          <a:xfrm>
            <a:off x="1434163" y="3762408"/>
            <a:ext cx="5181599" cy="2560649"/>
          </a:xfrm>
        </p:spPr>
        <p:txBody>
          <a:bodyPr/>
          <a:lstStyle/>
          <a:p>
            <a:pPr>
              <a:lnSpc>
                <a:spcPts val="3600"/>
              </a:lnSpc>
              <a:spcBef>
                <a:spcPts val="1600"/>
              </a:spcBef>
            </a:pPr>
            <a:r>
              <a:rPr lang="en-US" sz="2800" b="0" dirty="0"/>
              <a:t>Guiding principles</a:t>
            </a:r>
          </a:p>
          <a:p>
            <a:pPr>
              <a:lnSpc>
                <a:spcPts val="3600"/>
              </a:lnSpc>
              <a:spcBef>
                <a:spcPts val="1600"/>
              </a:spcBef>
            </a:pPr>
            <a:r>
              <a:rPr lang="en-US" sz="2800" b="0" dirty="0"/>
              <a:t>Learning expectations</a:t>
            </a:r>
          </a:p>
          <a:p>
            <a:pPr>
              <a:lnSpc>
                <a:spcPts val="3600"/>
              </a:lnSpc>
              <a:spcBef>
                <a:spcPts val="1600"/>
              </a:spcBef>
            </a:pPr>
            <a:r>
              <a:rPr lang="en-US" sz="2800" b="0" dirty="0"/>
              <a:t>Shared practices</a:t>
            </a:r>
          </a:p>
        </p:txBody>
      </p:sp>
      <p:pic>
        <p:nvPicPr>
          <p:cNvPr id="5" name="Picture 4">
            <a:extLst>
              <a:ext uri="{FF2B5EF4-FFF2-40B4-BE49-F238E27FC236}">
                <a16:creationId xmlns:a16="http://schemas.microsoft.com/office/drawing/2014/main" id="{271E6EE0-345E-C838-355B-E4E19C9CD7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800" y="3786415"/>
            <a:ext cx="412750" cy="412750"/>
          </a:xfrm>
          <a:prstGeom prst="rect">
            <a:avLst/>
          </a:prstGeom>
        </p:spPr>
      </p:pic>
      <p:pic>
        <p:nvPicPr>
          <p:cNvPr id="6" name="Picture 5">
            <a:extLst>
              <a:ext uri="{FF2B5EF4-FFF2-40B4-BE49-F238E27FC236}">
                <a16:creationId xmlns:a16="http://schemas.microsoft.com/office/drawing/2014/main" id="{5061AE6D-9311-73D0-E2AE-7685ECDFFC6D}"/>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876800" y="4447964"/>
            <a:ext cx="412750" cy="412750"/>
          </a:xfrm>
          <a:prstGeom prst="rect">
            <a:avLst/>
          </a:prstGeom>
        </p:spPr>
      </p:pic>
      <p:pic>
        <p:nvPicPr>
          <p:cNvPr id="7" name="Picture 6">
            <a:extLst>
              <a:ext uri="{FF2B5EF4-FFF2-40B4-BE49-F238E27FC236}">
                <a16:creationId xmlns:a16="http://schemas.microsoft.com/office/drawing/2014/main" id="{6BBFBF10-0F32-AE13-17CE-6389723FA1C8}"/>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76800" y="5095131"/>
            <a:ext cx="412750" cy="412750"/>
          </a:xfrm>
          <a:prstGeom prst="rect">
            <a:avLst/>
          </a:prstGeom>
        </p:spPr>
      </p:pic>
      <p:pic>
        <p:nvPicPr>
          <p:cNvPr id="12" name="Picture 11">
            <a:extLst>
              <a:ext uri="{FF2B5EF4-FFF2-40B4-BE49-F238E27FC236}">
                <a16:creationId xmlns:a16="http://schemas.microsoft.com/office/drawing/2014/main" id="{C28C498F-79FF-209E-49C9-619F5448517F}"/>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6925718" y="595168"/>
            <a:ext cx="4880731" cy="4880731"/>
          </a:xfrm>
          <a:prstGeom prst="rect">
            <a:avLst/>
          </a:prstGeom>
          <a:effectLst>
            <a:outerShdw blurRad="114300" dist="76200" dir="2700000" algn="tl" rotWithShape="0">
              <a:schemeClr val="tx1">
                <a:alpha val="40000"/>
              </a:schemeClr>
            </a:outerShdw>
          </a:effectLst>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5</a:t>
            </a:fld>
            <a:endParaRPr lang="en-US" dirty="0"/>
          </a:p>
        </p:txBody>
      </p:sp>
    </p:spTree>
    <p:extLst>
      <p:ext uri="{BB962C8B-B14F-4D97-AF65-F5344CB8AC3E}">
        <p14:creationId xmlns:p14="http://schemas.microsoft.com/office/powerpoint/2010/main" val="42675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E45A08E-1FEF-1F20-915E-D6A4BF1850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063" y="254000"/>
            <a:ext cx="412750" cy="412750"/>
          </a:xfrm>
          <a:prstGeom prst="rect">
            <a:avLst/>
          </a:prstGeom>
        </p:spPr>
      </p:pic>
      <p:sp>
        <p:nvSpPr>
          <p:cNvPr id="11" name="TextBox 10">
            <a:extLst>
              <a:ext uri="{FF2B5EF4-FFF2-40B4-BE49-F238E27FC236}">
                <a16:creationId xmlns:a16="http://schemas.microsoft.com/office/drawing/2014/main" id="{7D6E931F-015E-E1B0-F328-823F51FBE7A2}"/>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0" y="1104092"/>
            <a:ext cx="6280030" cy="1601008"/>
          </a:xfrm>
        </p:spPr>
        <p:txBody>
          <a:bodyPr/>
          <a:lstStyle/>
          <a:p>
            <a:r>
              <a:rPr lang="en-US" dirty="0"/>
              <a:t>Guiding principles </a:t>
            </a:r>
            <a:r>
              <a:rPr lang="en-US" b="0" dirty="0"/>
              <a:t>are the beliefs that guide decisions at the system, agency and professional level.</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063096"/>
            <a:ext cx="3053751" cy="2733855"/>
          </a:xfrm>
        </p:spPr>
        <p:txBody>
          <a:bodyPr/>
          <a:lstStyle/>
          <a:p>
            <a:r>
              <a:rPr lang="en-US" spc="100" dirty="0"/>
              <a:t>SIX GUIDING PRINCIPLES:</a:t>
            </a:r>
          </a:p>
          <a:p>
            <a:pPr marL="290513" lvl="1" indent="-290513">
              <a:buFont typeface="+mj-lt"/>
              <a:buAutoNum type="arabicPeriod"/>
            </a:pPr>
            <a:r>
              <a:rPr lang="en-US" dirty="0"/>
              <a:t>The youth is at the center </a:t>
            </a:r>
            <a:br>
              <a:rPr lang="en-US" dirty="0"/>
            </a:br>
            <a:r>
              <a:rPr lang="en-US" dirty="0"/>
              <a:t>of transition planning.</a:t>
            </a:r>
          </a:p>
          <a:p>
            <a:pPr marL="290513" lvl="1" indent="-290513">
              <a:buFont typeface="+mj-lt"/>
              <a:buAutoNum type="arabicPeriod"/>
            </a:pPr>
            <a:r>
              <a:rPr lang="en-US" dirty="0"/>
              <a:t>Families play a key role in </a:t>
            </a:r>
            <a:br>
              <a:rPr lang="en-US" dirty="0"/>
            </a:br>
            <a:r>
              <a:rPr lang="en-US" dirty="0"/>
              <a:t>successful transition outcomes.</a:t>
            </a:r>
          </a:p>
          <a:p>
            <a:pPr marL="290513" lvl="1" indent="-290513">
              <a:buFont typeface="+mj-lt"/>
              <a:buAutoNum type="arabicPeriod"/>
            </a:pPr>
            <a:r>
              <a:rPr lang="en-US" dirty="0"/>
              <a:t>Transition planning should </a:t>
            </a:r>
            <a:br>
              <a:rPr lang="en-US" dirty="0"/>
            </a:br>
            <a:r>
              <a:rPr lang="en-US" dirty="0"/>
              <a:t>start early in a youth’s life.</a:t>
            </a:r>
          </a:p>
        </p:txBody>
      </p:sp>
      <p:sp>
        <p:nvSpPr>
          <p:cNvPr id="5" name="Content Placeholder 4">
            <a:extLst>
              <a:ext uri="{FF2B5EF4-FFF2-40B4-BE49-F238E27FC236}">
                <a16:creationId xmlns:a16="http://schemas.microsoft.com/office/drawing/2014/main" id="{C0D85A3E-10CB-0F49-1CEB-196E11057866}"/>
              </a:ext>
            </a:extLst>
          </p:cNvPr>
          <p:cNvSpPr>
            <a:spLocks noGrp="1"/>
          </p:cNvSpPr>
          <p:nvPr>
            <p:ph idx="13"/>
          </p:nvPr>
        </p:nvSpPr>
        <p:spPr>
          <a:xfrm>
            <a:off x="4435416" y="3537880"/>
            <a:ext cx="3725863" cy="2181434"/>
          </a:xfrm>
        </p:spPr>
        <p:txBody>
          <a:bodyPr/>
          <a:lstStyle/>
          <a:p>
            <a:pPr marL="290513" lvl="1" indent="-290513">
              <a:buFont typeface="+mj-lt"/>
              <a:buAutoNum type="arabicPeriod" startAt="4"/>
            </a:pPr>
            <a:r>
              <a:rPr lang="en-US" dirty="0"/>
              <a:t>High expectations matter.</a:t>
            </a:r>
          </a:p>
          <a:p>
            <a:pPr marL="290513" lvl="1" indent="-290513">
              <a:buFont typeface="+mj-lt"/>
              <a:buAutoNum type="arabicPeriod" startAt="4"/>
            </a:pPr>
            <a:r>
              <a:rPr lang="en-US" dirty="0"/>
              <a:t>Strong partnerships support a smoother transition to adulthood.</a:t>
            </a:r>
          </a:p>
          <a:p>
            <a:pPr marL="290513" lvl="1" indent="-290513">
              <a:buFont typeface="+mj-lt"/>
              <a:buAutoNum type="arabicPeriod" startAt="4"/>
            </a:pPr>
            <a:r>
              <a:rPr lang="en-US" dirty="0"/>
              <a:t>Success is measured by improved youth outcomes.</a:t>
            </a:r>
          </a:p>
        </p:txBody>
      </p:sp>
      <p:sp>
        <p:nvSpPr>
          <p:cNvPr id="17" name="TextBox 16">
            <a:extLst>
              <a:ext uri="{FF2B5EF4-FFF2-40B4-BE49-F238E27FC236}">
                <a16:creationId xmlns:a16="http://schemas.microsoft.com/office/drawing/2014/main" id="{DD285A79-9739-0700-8A27-520BEF869BB0}"/>
              </a:ext>
            </a:extLst>
          </p:cNvPr>
          <p:cNvSpPr txBox="1"/>
          <p:nvPr/>
        </p:nvSpPr>
        <p:spPr>
          <a:xfrm>
            <a:off x="9619562" y="3764747"/>
            <a:ext cx="2033722" cy="1615186"/>
          </a:xfrm>
          <a:prstGeom prst="rect">
            <a:avLst/>
          </a:prstGeom>
          <a:noFill/>
        </p:spPr>
        <p:txBody>
          <a:bodyPr wrap="square" rtlCol="0">
            <a:spAutoFit/>
          </a:bodyPr>
          <a:lstStyle/>
          <a:p>
            <a:pPr>
              <a:lnSpc>
                <a:spcPts val="2400"/>
              </a:lnSpc>
              <a:spcBef>
                <a:spcPts val="1000"/>
              </a:spcBef>
            </a:pPr>
            <a:r>
              <a:rPr lang="en-US" sz="1800" b="1" dirty="0"/>
              <a:t>These six principles serve as the foundation for what we do and how we do it.</a:t>
            </a:r>
            <a:endParaRPr lang="en-US" b="1" dirty="0"/>
          </a:p>
        </p:txBody>
      </p:sp>
      <p:pic>
        <p:nvPicPr>
          <p:cNvPr id="18" name="Picture 17" descr="The Framework graphic with Guiding Principles highlighted.">
            <a:extLst>
              <a:ext uri="{FF2B5EF4-FFF2-40B4-BE49-F238E27FC236}">
                <a16:creationId xmlns:a16="http://schemas.microsoft.com/office/drawing/2014/main" id="{317E608A-944A-6D89-ABA6-1D2860E4FE26}"/>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9292634" y="506383"/>
            <a:ext cx="2552700" cy="2482850"/>
          </a:xfrm>
          <a:prstGeom prst="rect">
            <a:avLst/>
          </a:prstGeom>
          <a:effectLst>
            <a:outerShdw blurRad="114300" dist="76200" dir="2700000" algn="tl" rotWithShape="0">
              <a:schemeClr val="tx1">
                <a:alpha val="40000"/>
              </a:schemeClr>
            </a:outerShdw>
          </a:effectLst>
        </p:spPr>
      </p:pic>
      <p:pic>
        <p:nvPicPr>
          <p:cNvPr id="16" name="Picture 15">
            <a:extLst>
              <a:ext uri="{FF2B5EF4-FFF2-40B4-BE49-F238E27FC236}">
                <a16:creationId xmlns:a16="http://schemas.microsoft.com/office/drawing/2014/main" id="{4161D92C-AD18-B9BB-253F-C36BCE118CF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904186" y="3671120"/>
            <a:ext cx="595148" cy="723513"/>
          </a:xfrm>
          <a:prstGeom prst="rect">
            <a:avLst/>
          </a:prstGeom>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pPr/>
              <a:t>6</a:t>
            </a:fld>
            <a:endParaRPr lang="en-US" dirty="0"/>
          </a:p>
        </p:txBody>
      </p:sp>
    </p:spTree>
    <p:extLst>
      <p:ext uri="{BB962C8B-B14F-4D97-AF65-F5344CB8AC3E}">
        <p14:creationId xmlns:p14="http://schemas.microsoft.com/office/powerpoint/2010/main" val="2369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E45A08E-1FEF-1F20-915E-D6A4BF18509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73063" y="254000"/>
            <a:ext cx="412750" cy="412750"/>
          </a:xfrm>
          <a:prstGeom prst="rect">
            <a:avLst/>
          </a:prstGeom>
        </p:spPr>
      </p:pic>
      <p:sp>
        <p:nvSpPr>
          <p:cNvPr id="14" name="TextBox 13">
            <a:extLst>
              <a:ext uri="{FF2B5EF4-FFF2-40B4-BE49-F238E27FC236}">
                <a16:creationId xmlns:a16="http://schemas.microsoft.com/office/drawing/2014/main" id="{EABD28C2-CF98-706E-C6C5-8AFA96347058}"/>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0" y="1104091"/>
            <a:ext cx="7806906" cy="1414821"/>
          </a:xfrm>
        </p:spPr>
        <p:txBody>
          <a:bodyPr/>
          <a:lstStyle/>
          <a:p>
            <a:r>
              <a:rPr lang="en-US" dirty="0"/>
              <a:t>Learning expectations </a:t>
            </a:r>
            <a:r>
              <a:rPr lang="en-US" b="0" dirty="0"/>
              <a:t>define the topics </a:t>
            </a:r>
            <a:br>
              <a:rPr lang="en-US" b="0" dirty="0"/>
            </a:br>
            <a:r>
              <a:rPr lang="en-US" b="0" dirty="0"/>
              <a:t>all youth in transition should explore.</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063426"/>
            <a:ext cx="6685472" cy="2560998"/>
          </a:xfrm>
        </p:spPr>
        <p:txBody>
          <a:bodyPr>
            <a:normAutofit/>
          </a:bodyPr>
          <a:lstStyle/>
          <a:p>
            <a:r>
              <a:rPr lang="en-US" spc="100" dirty="0"/>
              <a:t>TOPICS ARE ORGANIZED INTO FOUR CATEGORIES:</a:t>
            </a:r>
          </a:p>
          <a:p>
            <a:pPr marL="290513" lvl="1" indent="-290513">
              <a:buFont typeface="+mj-lt"/>
              <a:buAutoNum type="arabicPeriod"/>
            </a:pPr>
            <a:r>
              <a:rPr lang="en-US" b="0" dirty="0"/>
              <a:t>Best life</a:t>
            </a:r>
          </a:p>
          <a:p>
            <a:pPr marL="290513" lvl="1" indent="-290513">
              <a:buFont typeface="+mj-lt"/>
              <a:buAutoNum type="arabicPeriod"/>
            </a:pPr>
            <a:r>
              <a:rPr lang="en-US" b="0" dirty="0"/>
              <a:t>In(</a:t>
            </a:r>
            <a:r>
              <a:rPr lang="en-US" b="0" dirty="0" err="1"/>
              <a:t>ter</a:t>
            </a:r>
            <a:r>
              <a:rPr lang="en-US" b="0" dirty="0"/>
              <a:t>)dependent living</a:t>
            </a:r>
          </a:p>
          <a:p>
            <a:pPr marL="290513" lvl="1" indent="-290513">
              <a:buFont typeface="+mj-lt"/>
              <a:buAutoNum type="arabicPeriod"/>
            </a:pPr>
            <a:r>
              <a:rPr lang="en-US" b="0" dirty="0"/>
              <a:t>Employment</a:t>
            </a:r>
          </a:p>
          <a:p>
            <a:pPr marL="290513" lvl="1" indent="-290513">
              <a:buFont typeface="+mj-lt"/>
              <a:buAutoNum type="arabicPeriod"/>
            </a:pPr>
            <a:r>
              <a:rPr lang="en-US" b="0" dirty="0"/>
              <a:t>Postsecondary education and training</a:t>
            </a:r>
          </a:p>
        </p:txBody>
      </p:sp>
      <p:sp>
        <p:nvSpPr>
          <p:cNvPr id="10" name="TextBox 9">
            <a:extLst>
              <a:ext uri="{FF2B5EF4-FFF2-40B4-BE49-F238E27FC236}">
                <a16:creationId xmlns:a16="http://schemas.microsoft.com/office/drawing/2014/main" id="{BAA55176-1B44-18BF-48F1-098DE6B9163D}"/>
              </a:ext>
            </a:extLst>
          </p:cNvPr>
          <p:cNvSpPr txBox="1"/>
          <p:nvPr/>
        </p:nvSpPr>
        <p:spPr>
          <a:xfrm>
            <a:off x="6837175" y="3828542"/>
            <a:ext cx="4436839" cy="1307409"/>
          </a:xfrm>
          <a:prstGeom prst="rect">
            <a:avLst/>
          </a:prstGeom>
          <a:noFill/>
        </p:spPr>
        <p:txBody>
          <a:bodyPr wrap="square" rtlCol="0">
            <a:spAutoFit/>
          </a:bodyPr>
          <a:lstStyle/>
          <a:p>
            <a:pPr>
              <a:lnSpc>
                <a:spcPts val="2400"/>
              </a:lnSpc>
              <a:spcBef>
                <a:spcPts val="1000"/>
              </a:spcBef>
            </a:pPr>
            <a:r>
              <a:rPr lang="en-US" sz="1800" b="1" dirty="0"/>
              <a:t>Exploration of topics in these four categories helps students develop the knowledge, </a:t>
            </a:r>
            <a:br>
              <a:rPr lang="en-US" sz="1800" b="1" dirty="0"/>
            </a:br>
            <a:r>
              <a:rPr lang="en-US" sz="1800" b="1" dirty="0"/>
              <a:t>skills and supports they need to prepare </a:t>
            </a:r>
            <a:br>
              <a:rPr lang="en-US" sz="1800" b="1" dirty="0"/>
            </a:br>
            <a:r>
              <a:rPr lang="en-US" sz="1800" b="1" dirty="0"/>
              <a:t>for and live the life they want in </a:t>
            </a:r>
            <a:r>
              <a:rPr lang="en-US" b="1" dirty="0"/>
              <a:t>adulthood.</a:t>
            </a:r>
          </a:p>
        </p:txBody>
      </p:sp>
      <p:pic>
        <p:nvPicPr>
          <p:cNvPr id="5" name="Picture 4" descr="The Framework graphic with Learning Expectations highlighted.">
            <a:extLst>
              <a:ext uri="{FF2B5EF4-FFF2-40B4-BE49-F238E27FC236}">
                <a16:creationId xmlns:a16="http://schemas.microsoft.com/office/drawing/2014/main" id="{B5D1165D-E195-5B6D-80E8-E4AA4AFDB992}"/>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9330998" y="442585"/>
            <a:ext cx="2501900" cy="2552700"/>
          </a:xfrm>
          <a:prstGeom prst="rect">
            <a:avLst/>
          </a:prstGeom>
          <a:effectLst>
            <a:outerShdw blurRad="114300" dist="76200" dir="2700000" algn="tl" rotWithShape="0">
              <a:schemeClr val="tx1">
                <a:alpha val="40000"/>
              </a:schemeClr>
            </a:outerShdw>
          </a:effectLst>
        </p:spPr>
      </p:pic>
      <p:pic>
        <p:nvPicPr>
          <p:cNvPr id="12" name="Picture 11">
            <a:extLst>
              <a:ext uri="{FF2B5EF4-FFF2-40B4-BE49-F238E27FC236}">
                <a16:creationId xmlns:a16="http://schemas.microsoft.com/office/drawing/2014/main" id="{CFC76C58-0575-6A15-DC71-CA017B96D12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0" y="3734171"/>
            <a:ext cx="660400" cy="812800"/>
          </a:xfrm>
          <a:prstGeom prst="rect">
            <a:avLst/>
          </a:prstGeom>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pPr/>
              <a:t>7</a:t>
            </a:fld>
            <a:endParaRPr lang="en-US" dirty="0"/>
          </a:p>
        </p:txBody>
      </p:sp>
    </p:spTree>
    <p:extLst>
      <p:ext uri="{BB962C8B-B14F-4D97-AF65-F5344CB8AC3E}">
        <p14:creationId xmlns:p14="http://schemas.microsoft.com/office/powerpoint/2010/main" val="31680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7432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E45A08E-1FEF-1F20-915E-D6A4BF18509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73063" y="254000"/>
            <a:ext cx="412750" cy="412750"/>
          </a:xfrm>
          <a:prstGeom prst="rect">
            <a:avLst/>
          </a:prstGeom>
        </p:spPr>
      </p:pic>
      <p:sp>
        <p:nvSpPr>
          <p:cNvPr id="6" name="TextBox 5">
            <a:extLst>
              <a:ext uri="{FF2B5EF4-FFF2-40B4-BE49-F238E27FC236}">
                <a16:creationId xmlns:a16="http://schemas.microsoft.com/office/drawing/2014/main" id="{FEC6EB8A-CF70-E884-A401-4726AB5B148F}"/>
              </a:ext>
              <a:ext uri="{C183D7F6-B498-43B3-948B-1728B52AA6E4}">
                <adec:decorative xmlns:adec="http://schemas.microsoft.com/office/drawing/2017/decorative" val="1"/>
              </a:ext>
            </a:extLst>
          </p:cNvPr>
          <p:cNvSpPr txBox="1"/>
          <p:nvPr/>
        </p:nvSpPr>
        <p:spPr>
          <a:xfrm>
            <a:off x="828675" y="307165"/>
            <a:ext cx="5549900" cy="307777"/>
          </a:xfrm>
          <a:prstGeom prst="rect">
            <a:avLst/>
          </a:prstGeom>
          <a:noFill/>
        </p:spPr>
        <p:txBody>
          <a:bodyPr wrap="square" rtlCol="0">
            <a:spAutoFit/>
          </a:bodyPr>
          <a:lstStyle/>
          <a:p>
            <a:r>
              <a:rPr lang="en-US" sz="1400" b="1" dirty="0"/>
              <a:t>KEY ELEMENT OF THE FRAMEWORK</a:t>
            </a:r>
          </a:p>
        </p:txBody>
      </p: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399" y="1104092"/>
            <a:ext cx="7798279" cy="1751252"/>
          </a:xfrm>
        </p:spPr>
        <p:txBody>
          <a:bodyPr/>
          <a:lstStyle/>
          <a:p>
            <a:r>
              <a:rPr lang="en-US" dirty="0"/>
              <a:t>Shared practices </a:t>
            </a:r>
            <a:r>
              <a:rPr lang="en-US" b="0" dirty="0"/>
              <a:t>are collective ways of working using the same practices, processes and tools to create consistent experiences.</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14400" y="3062377"/>
            <a:ext cx="5719313" cy="2633573"/>
          </a:xfrm>
        </p:spPr>
        <p:txBody>
          <a:bodyPr/>
          <a:lstStyle/>
          <a:p>
            <a:r>
              <a:rPr lang="en-US" spc="100" dirty="0"/>
              <a:t>THE FRAMEWORK’S THREE SHARED PRACTICES ARE:</a:t>
            </a:r>
          </a:p>
          <a:p>
            <a:pPr marL="290513" lvl="1" indent="-290513">
              <a:buFont typeface="+mj-lt"/>
              <a:buAutoNum type="arabicPeriod"/>
            </a:pPr>
            <a:r>
              <a:rPr lang="en-US" b="0" dirty="0"/>
              <a:t>Person-centered practices</a:t>
            </a:r>
          </a:p>
          <a:p>
            <a:pPr marL="290513" lvl="1" indent="-290513">
              <a:buFont typeface="+mj-lt"/>
              <a:buAutoNum type="arabicPeriod"/>
            </a:pPr>
            <a:r>
              <a:rPr lang="en-US" b="0" dirty="0"/>
              <a:t>Collaborative partnerships</a:t>
            </a:r>
          </a:p>
          <a:p>
            <a:pPr marL="290513" lvl="1" indent="-290513">
              <a:buFont typeface="+mj-lt"/>
              <a:buAutoNum type="arabicPeriod"/>
            </a:pPr>
            <a:r>
              <a:rPr lang="en-US" b="0" dirty="0"/>
              <a:t>The youth-planning process</a:t>
            </a:r>
          </a:p>
        </p:txBody>
      </p:sp>
      <p:sp>
        <p:nvSpPr>
          <p:cNvPr id="10" name="TextBox 9">
            <a:extLst>
              <a:ext uri="{FF2B5EF4-FFF2-40B4-BE49-F238E27FC236}">
                <a16:creationId xmlns:a16="http://schemas.microsoft.com/office/drawing/2014/main" id="{BAA55176-1B44-18BF-48F1-098DE6B9163D}"/>
              </a:ext>
            </a:extLst>
          </p:cNvPr>
          <p:cNvSpPr txBox="1"/>
          <p:nvPr/>
        </p:nvSpPr>
        <p:spPr>
          <a:xfrm>
            <a:off x="6837175" y="3828542"/>
            <a:ext cx="4132521" cy="1307409"/>
          </a:xfrm>
          <a:prstGeom prst="rect">
            <a:avLst/>
          </a:prstGeom>
          <a:noFill/>
        </p:spPr>
        <p:txBody>
          <a:bodyPr wrap="square" rtlCol="0">
            <a:spAutoFit/>
          </a:bodyPr>
          <a:lstStyle/>
          <a:p>
            <a:pPr>
              <a:lnSpc>
                <a:spcPts val="2400"/>
              </a:lnSpc>
              <a:spcBef>
                <a:spcPts val="1000"/>
              </a:spcBef>
            </a:pPr>
            <a:r>
              <a:rPr lang="en-US" sz="1800" b="1" dirty="0"/>
              <a:t>The goal is consistent, person-centered experiences for youth and families while optimizing the role of everyone on the youth’s transition planning team.</a:t>
            </a:r>
            <a:endParaRPr lang="en-US" b="1" dirty="0"/>
          </a:p>
        </p:txBody>
      </p:sp>
      <p:pic>
        <p:nvPicPr>
          <p:cNvPr id="5" name="Picture 4" descr="The Framework graphic with Shared Practices highlighted.">
            <a:extLst>
              <a:ext uri="{FF2B5EF4-FFF2-40B4-BE49-F238E27FC236}">
                <a16:creationId xmlns:a16="http://schemas.microsoft.com/office/drawing/2014/main" id="{B5D1165D-E195-5B6D-80E8-E4AA4AFDB992}"/>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9330998" y="509348"/>
            <a:ext cx="2571750" cy="2482850"/>
          </a:xfrm>
          <a:prstGeom prst="rect">
            <a:avLst/>
          </a:prstGeom>
          <a:effectLst>
            <a:outerShdw blurRad="114300" dist="76200" dir="2700000" algn="tl" rotWithShape="0">
              <a:schemeClr val="tx1">
                <a:alpha val="40000"/>
              </a:schemeClr>
            </a:outerShdw>
          </a:effectLst>
        </p:spPr>
      </p:pic>
      <p:pic>
        <p:nvPicPr>
          <p:cNvPr id="12" name="Picture 11">
            <a:extLst>
              <a:ext uri="{FF2B5EF4-FFF2-40B4-BE49-F238E27FC236}">
                <a16:creationId xmlns:a16="http://schemas.microsoft.com/office/drawing/2014/main" id="{87A4F3AF-AB4B-AFAB-A8FA-A9AB201517E1}"/>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6048375" y="3859772"/>
            <a:ext cx="660400" cy="611841"/>
          </a:xfrm>
          <a:prstGeom prst="rect">
            <a:avLst/>
          </a:prstGeom>
        </p:spPr>
      </p:pic>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pPr/>
              <a:t>8</a:t>
            </a:fld>
            <a:endParaRPr lang="en-US" dirty="0"/>
          </a:p>
        </p:txBody>
      </p:sp>
    </p:spTree>
    <p:extLst>
      <p:ext uri="{BB962C8B-B14F-4D97-AF65-F5344CB8AC3E}">
        <p14:creationId xmlns:p14="http://schemas.microsoft.com/office/powerpoint/2010/main" val="25790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1MN">
      <a:dk1>
        <a:srgbClr val="003865"/>
      </a:dk1>
      <a:lt1>
        <a:srgbClr val="FFFFFF"/>
      </a:lt1>
      <a:dk2>
        <a:srgbClr val="000000"/>
      </a:dk2>
      <a:lt2>
        <a:srgbClr val="A3BC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1MN_Powerpoint_final" id="{DAC10B31-08B1-AF41-91E2-411F4EBC68A2}" vid="{09700ED1-14F3-C94E-B39A-6B1453DC8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14998</TotalTime>
  <Words>1458</Words>
  <Application>Microsoft Macintosh PowerPoint</Application>
  <PresentationFormat>Widescreen</PresentationFormat>
  <Paragraphs>126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 Font Regular</vt:lpstr>
      <vt:lpstr>Office Theme</vt:lpstr>
      <vt:lpstr>Minnesota’s Youth in Transition Framework</vt:lpstr>
      <vt:lpstr>Minnesota’s Youth in Transition Framework  defines quality transition planning, empowering professionals across the state to work together toward the same outcomes for youth. </vt:lpstr>
      <vt:lpstr>The Framework defines the improved youth outcomes all transition professionals  in Minnesota are working toward.</vt:lpstr>
      <vt:lpstr>Why was the Framework created?</vt:lpstr>
      <vt:lpstr>All transition professionals are asked to align their work to the Framework.</vt:lpstr>
      <vt:lpstr>The Framework’s three key elements create the foundation for effective transition planning  and programming. </vt:lpstr>
      <vt:lpstr>Guiding principles are the beliefs that guide decisions at the system, agency and professional level.</vt:lpstr>
      <vt:lpstr>Learning expectations define the topics  all youth in transition should explore.</vt:lpstr>
      <vt:lpstr>Shared practices are collective ways of working using the same practices, processes and tools to create consistent experiences.</vt:lpstr>
      <vt:lpstr>To support professionals in implementing Minnesota’s Youth in Transition Framework, a comprehensive toolkit is available online.</vt:lpstr>
      <vt:lpstr>Minnesota’s Youth in Transition Framework section</vt:lpstr>
      <vt:lpstr>Resources to build and activate you and your teams</vt:lpstr>
      <vt:lpstr>Educate yourself, Engage families and Support youth</vt:lpstr>
      <vt:lpstr>Thank you for being part of the movement of professionals across  the state of Minnesota working together toward quality transition planning and consistent outcomes for youth.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Noble</dc:creator>
  <cp:lastModifiedBy>Ingrid Noble</cp:lastModifiedBy>
  <cp:revision>148</cp:revision>
  <dcterms:created xsi:type="dcterms:W3CDTF">2019-05-02T04:11:02Z</dcterms:created>
  <dcterms:modified xsi:type="dcterms:W3CDTF">2024-08-19T20:16:15Z</dcterms:modified>
</cp:coreProperties>
</file>